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62" r:id="rId2"/>
    <p:sldId id="258" r:id="rId3"/>
    <p:sldId id="259" r:id="rId4"/>
    <p:sldId id="295"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6" r:id="rId18"/>
    <p:sldId id="293" r:id="rId19"/>
    <p:sldId id="294" r:id="rId20"/>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AE5D"/>
    <a:srgbClr val="2283BA"/>
    <a:srgbClr val="0F457A"/>
    <a:srgbClr val="E370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75"/>
    <p:restoredTop sz="96327"/>
  </p:normalViewPr>
  <p:slideViewPr>
    <p:cSldViewPr snapToGrid="0" showGuides="1">
      <p:cViewPr varScale="1">
        <p:scale>
          <a:sx n="103" d="100"/>
          <a:sy n="103" d="100"/>
        </p:scale>
        <p:origin x="1576"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0C5C7-5010-9B4B-8BE6-1342A6D9A0E9}" type="datetimeFigureOut">
              <a:rPr lang="en-US" smtClean="0"/>
              <a:t>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3A48C-B5F4-8645-BBDE-34A305A11E17}" type="slidenum">
              <a:rPr lang="en-US" smtClean="0"/>
              <a:t>‹#›</a:t>
            </a:fld>
            <a:endParaRPr lang="en-US"/>
          </a:p>
        </p:txBody>
      </p:sp>
    </p:spTree>
    <p:extLst>
      <p:ext uri="{BB962C8B-B14F-4D97-AF65-F5344CB8AC3E}">
        <p14:creationId xmlns:p14="http://schemas.microsoft.com/office/powerpoint/2010/main" val="2678634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6270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3A48C-B5F4-8645-BBDE-34A305A11E17}" type="slidenum">
              <a:rPr lang="en-US" smtClean="0"/>
              <a:t>17</a:t>
            </a:fld>
            <a:endParaRPr lang="en-US"/>
          </a:p>
        </p:txBody>
      </p:sp>
    </p:spTree>
    <p:extLst>
      <p:ext uri="{BB962C8B-B14F-4D97-AF65-F5344CB8AC3E}">
        <p14:creationId xmlns:p14="http://schemas.microsoft.com/office/powerpoint/2010/main" val="3791321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8DA666-E808-12FA-9471-4ACD1B60A48D}"/>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ES_tradnl"/>
          </a:p>
        </p:txBody>
      </p:sp>
      <p:sp>
        <p:nvSpPr>
          <p:cNvPr id="3" name="Subtítulo 2">
            <a:extLst>
              <a:ext uri="{FF2B5EF4-FFF2-40B4-BE49-F238E27FC236}">
                <a16:creationId xmlns:a16="http://schemas.microsoft.com/office/drawing/2014/main" id="{842B7DA1-CA2C-F4AA-5373-75FE2454D0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ES_tradnl"/>
          </a:p>
        </p:txBody>
      </p:sp>
      <p:sp>
        <p:nvSpPr>
          <p:cNvPr id="4" name="Marcador de fecha 3">
            <a:extLst>
              <a:ext uri="{FF2B5EF4-FFF2-40B4-BE49-F238E27FC236}">
                <a16:creationId xmlns:a16="http://schemas.microsoft.com/office/drawing/2014/main" id="{D18A0D88-EF43-057D-E0FF-B0E9F22D66B2}"/>
              </a:ext>
            </a:extLst>
          </p:cNvPr>
          <p:cNvSpPr>
            <a:spLocks noGrp="1"/>
          </p:cNvSpPr>
          <p:nvPr>
            <p:ph type="dt" sz="half" idx="10"/>
          </p:nvPr>
        </p:nvSpPr>
        <p:spPr/>
        <p:txBody>
          <a:bodyPr/>
          <a:lstStyle/>
          <a:p>
            <a:fld id="{6F143F55-33DE-AE49-9251-4D456CA75180}" type="datetimeFigureOut">
              <a:rPr lang="es-ES_tradnl" smtClean="0"/>
              <a:t>9/1/23</a:t>
            </a:fld>
            <a:endParaRPr lang="es-ES_tradnl"/>
          </a:p>
        </p:txBody>
      </p:sp>
      <p:sp>
        <p:nvSpPr>
          <p:cNvPr id="5" name="Marcador de pie de página 4">
            <a:extLst>
              <a:ext uri="{FF2B5EF4-FFF2-40B4-BE49-F238E27FC236}">
                <a16:creationId xmlns:a16="http://schemas.microsoft.com/office/drawing/2014/main" id="{348AADFD-F66F-E0F0-7DAC-22BFA615A8F5}"/>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8CBB2F4F-1B3F-8D5C-C991-43F7A6447794}"/>
              </a:ext>
            </a:extLst>
          </p:cNvPr>
          <p:cNvSpPr>
            <a:spLocks noGrp="1"/>
          </p:cNvSpPr>
          <p:nvPr>
            <p:ph type="sldNum" sz="quarter" idx="12"/>
          </p:nvPr>
        </p:nvSpPr>
        <p:spPr/>
        <p:txBody>
          <a:bodyPr/>
          <a:lstStyle/>
          <a:p>
            <a:fld id="{40D02EF1-D99E-544F-892C-C287760C4E19}" type="slidenum">
              <a:rPr lang="es-ES_tradnl" smtClean="0"/>
              <a:t>‹#›</a:t>
            </a:fld>
            <a:endParaRPr lang="es-ES_tradnl"/>
          </a:p>
        </p:txBody>
      </p:sp>
    </p:spTree>
    <p:extLst>
      <p:ext uri="{BB962C8B-B14F-4D97-AF65-F5344CB8AC3E}">
        <p14:creationId xmlns:p14="http://schemas.microsoft.com/office/powerpoint/2010/main" val="1273535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706495-4928-47F0-4EA1-DC0EA52BA1D2}"/>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texto vertical 2">
            <a:extLst>
              <a:ext uri="{FF2B5EF4-FFF2-40B4-BE49-F238E27FC236}">
                <a16:creationId xmlns:a16="http://schemas.microsoft.com/office/drawing/2014/main" id="{8455BA86-8FB3-AE2A-7150-2004554FC403}"/>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7433006E-AA61-5281-63DE-78E8364A1172}"/>
              </a:ext>
            </a:extLst>
          </p:cNvPr>
          <p:cNvSpPr>
            <a:spLocks noGrp="1"/>
          </p:cNvSpPr>
          <p:nvPr>
            <p:ph type="dt" sz="half" idx="10"/>
          </p:nvPr>
        </p:nvSpPr>
        <p:spPr/>
        <p:txBody>
          <a:bodyPr/>
          <a:lstStyle/>
          <a:p>
            <a:fld id="{6F143F55-33DE-AE49-9251-4D456CA75180}" type="datetimeFigureOut">
              <a:rPr lang="es-ES_tradnl" smtClean="0"/>
              <a:t>9/1/23</a:t>
            </a:fld>
            <a:endParaRPr lang="es-ES_tradnl"/>
          </a:p>
        </p:txBody>
      </p:sp>
      <p:sp>
        <p:nvSpPr>
          <p:cNvPr id="5" name="Marcador de pie de página 4">
            <a:extLst>
              <a:ext uri="{FF2B5EF4-FFF2-40B4-BE49-F238E27FC236}">
                <a16:creationId xmlns:a16="http://schemas.microsoft.com/office/drawing/2014/main" id="{30C643FE-8296-3FCF-F16D-ACA97281D39A}"/>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5164E8BB-5500-B0F0-9D4B-8714C6224618}"/>
              </a:ext>
            </a:extLst>
          </p:cNvPr>
          <p:cNvSpPr>
            <a:spLocks noGrp="1"/>
          </p:cNvSpPr>
          <p:nvPr>
            <p:ph type="sldNum" sz="quarter" idx="12"/>
          </p:nvPr>
        </p:nvSpPr>
        <p:spPr/>
        <p:txBody>
          <a:bodyPr/>
          <a:lstStyle/>
          <a:p>
            <a:fld id="{40D02EF1-D99E-544F-892C-C287760C4E19}" type="slidenum">
              <a:rPr lang="es-ES_tradnl" smtClean="0"/>
              <a:t>‹#›</a:t>
            </a:fld>
            <a:endParaRPr lang="es-ES_tradnl"/>
          </a:p>
        </p:txBody>
      </p:sp>
    </p:spTree>
    <p:extLst>
      <p:ext uri="{BB962C8B-B14F-4D97-AF65-F5344CB8AC3E}">
        <p14:creationId xmlns:p14="http://schemas.microsoft.com/office/powerpoint/2010/main" val="3233958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04EFAEE-DF24-B23C-AC4A-EDCCE7EAF246}"/>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ES_tradnl"/>
          </a:p>
        </p:txBody>
      </p:sp>
      <p:sp>
        <p:nvSpPr>
          <p:cNvPr id="3" name="Marcador de texto vertical 2">
            <a:extLst>
              <a:ext uri="{FF2B5EF4-FFF2-40B4-BE49-F238E27FC236}">
                <a16:creationId xmlns:a16="http://schemas.microsoft.com/office/drawing/2014/main" id="{5AF83852-53D7-D7BD-BC31-923DABD9D197}"/>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CE980833-6CEA-2E1F-7A68-414CC443CEB6}"/>
              </a:ext>
            </a:extLst>
          </p:cNvPr>
          <p:cNvSpPr>
            <a:spLocks noGrp="1"/>
          </p:cNvSpPr>
          <p:nvPr>
            <p:ph type="dt" sz="half" idx="10"/>
          </p:nvPr>
        </p:nvSpPr>
        <p:spPr/>
        <p:txBody>
          <a:bodyPr/>
          <a:lstStyle/>
          <a:p>
            <a:fld id="{6F143F55-33DE-AE49-9251-4D456CA75180}" type="datetimeFigureOut">
              <a:rPr lang="es-ES_tradnl" smtClean="0"/>
              <a:t>9/1/23</a:t>
            </a:fld>
            <a:endParaRPr lang="es-ES_tradnl"/>
          </a:p>
        </p:txBody>
      </p:sp>
      <p:sp>
        <p:nvSpPr>
          <p:cNvPr id="5" name="Marcador de pie de página 4">
            <a:extLst>
              <a:ext uri="{FF2B5EF4-FFF2-40B4-BE49-F238E27FC236}">
                <a16:creationId xmlns:a16="http://schemas.microsoft.com/office/drawing/2014/main" id="{F66BEE2C-40F4-2CE6-3C5F-03F59845E0AF}"/>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7B0097F4-3C51-439B-FB28-1F98791B84F0}"/>
              </a:ext>
            </a:extLst>
          </p:cNvPr>
          <p:cNvSpPr>
            <a:spLocks noGrp="1"/>
          </p:cNvSpPr>
          <p:nvPr>
            <p:ph type="sldNum" sz="quarter" idx="12"/>
          </p:nvPr>
        </p:nvSpPr>
        <p:spPr/>
        <p:txBody>
          <a:bodyPr/>
          <a:lstStyle/>
          <a:p>
            <a:fld id="{40D02EF1-D99E-544F-892C-C287760C4E19}" type="slidenum">
              <a:rPr lang="es-ES_tradnl" smtClean="0"/>
              <a:t>‹#›</a:t>
            </a:fld>
            <a:endParaRPr lang="es-ES_tradnl"/>
          </a:p>
        </p:txBody>
      </p:sp>
    </p:spTree>
    <p:extLst>
      <p:ext uri="{BB962C8B-B14F-4D97-AF65-F5344CB8AC3E}">
        <p14:creationId xmlns:p14="http://schemas.microsoft.com/office/powerpoint/2010/main" val="1110504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B57213-E3D8-3EC0-A7F8-479B9734A63C}"/>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A8B2B4E2-B784-2110-891B-F4F5E8375303}"/>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0D2D55C1-C7E3-8FBE-0C47-6C0CC06B1382}"/>
              </a:ext>
            </a:extLst>
          </p:cNvPr>
          <p:cNvSpPr>
            <a:spLocks noGrp="1"/>
          </p:cNvSpPr>
          <p:nvPr>
            <p:ph type="dt" sz="half" idx="10"/>
          </p:nvPr>
        </p:nvSpPr>
        <p:spPr/>
        <p:txBody>
          <a:bodyPr/>
          <a:lstStyle/>
          <a:p>
            <a:fld id="{6F143F55-33DE-AE49-9251-4D456CA75180}" type="datetimeFigureOut">
              <a:rPr lang="es-ES_tradnl" smtClean="0"/>
              <a:t>9/1/23</a:t>
            </a:fld>
            <a:endParaRPr lang="es-ES_tradnl"/>
          </a:p>
        </p:txBody>
      </p:sp>
      <p:sp>
        <p:nvSpPr>
          <p:cNvPr id="5" name="Marcador de pie de página 4">
            <a:extLst>
              <a:ext uri="{FF2B5EF4-FFF2-40B4-BE49-F238E27FC236}">
                <a16:creationId xmlns:a16="http://schemas.microsoft.com/office/drawing/2014/main" id="{7AB8703A-936E-5739-0A0D-643E8D47A292}"/>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42D6836D-809E-720F-0F44-FDA064E8F9A0}"/>
              </a:ext>
            </a:extLst>
          </p:cNvPr>
          <p:cNvSpPr>
            <a:spLocks noGrp="1"/>
          </p:cNvSpPr>
          <p:nvPr>
            <p:ph type="sldNum" sz="quarter" idx="12"/>
          </p:nvPr>
        </p:nvSpPr>
        <p:spPr/>
        <p:txBody>
          <a:bodyPr/>
          <a:lstStyle/>
          <a:p>
            <a:fld id="{40D02EF1-D99E-544F-892C-C287760C4E19}" type="slidenum">
              <a:rPr lang="es-ES_tradnl" smtClean="0"/>
              <a:t>‹#›</a:t>
            </a:fld>
            <a:endParaRPr lang="es-ES_tradnl"/>
          </a:p>
        </p:txBody>
      </p:sp>
    </p:spTree>
    <p:extLst>
      <p:ext uri="{BB962C8B-B14F-4D97-AF65-F5344CB8AC3E}">
        <p14:creationId xmlns:p14="http://schemas.microsoft.com/office/powerpoint/2010/main" val="1459581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627757-F30D-1CD8-3028-6985BAB5E26A}"/>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BA70BCC7-E78C-90DA-A586-EB91E3872C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0B11A927-E1DC-4079-6F16-5CF9F8EB019D}"/>
              </a:ext>
            </a:extLst>
          </p:cNvPr>
          <p:cNvSpPr>
            <a:spLocks noGrp="1"/>
          </p:cNvSpPr>
          <p:nvPr>
            <p:ph type="dt" sz="half" idx="10"/>
          </p:nvPr>
        </p:nvSpPr>
        <p:spPr/>
        <p:txBody>
          <a:bodyPr/>
          <a:lstStyle/>
          <a:p>
            <a:fld id="{6F143F55-33DE-AE49-9251-4D456CA75180}" type="datetimeFigureOut">
              <a:rPr lang="es-ES_tradnl" smtClean="0"/>
              <a:t>9/1/23</a:t>
            </a:fld>
            <a:endParaRPr lang="es-ES_tradnl"/>
          </a:p>
        </p:txBody>
      </p:sp>
      <p:sp>
        <p:nvSpPr>
          <p:cNvPr id="5" name="Marcador de pie de página 4">
            <a:extLst>
              <a:ext uri="{FF2B5EF4-FFF2-40B4-BE49-F238E27FC236}">
                <a16:creationId xmlns:a16="http://schemas.microsoft.com/office/drawing/2014/main" id="{1318AC6C-A7F8-18E1-BBF7-2F7D4163E97A}"/>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665F92B5-61AB-0269-8B93-872935653577}"/>
              </a:ext>
            </a:extLst>
          </p:cNvPr>
          <p:cNvSpPr>
            <a:spLocks noGrp="1"/>
          </p:cNvSpPr>
          <p:nvPr>
            <p:ph type="sldNum" sz="quarter" idx="12"/>
          </p:nvPr>
        </p:nvSpPr>
        <p:spPr/>
        <p:txBody>
          <a:bodyPr/>
          <a:lstStyle/>
          <a:p>
            <a:fld id="{40D02EF1-D99E-544F-892C-C287760C4E19}" type="slidenum">
              <a:rPr lang="es-ES_tradnl" smtClean="0"/>
              <a:t>‹#›</a:t>
            </a:fld>
            <a:endParaRPr lang="es-ES_tradnl"/>
          </a:p>
        </p:txBody>
      </p:sp>
    </p:spTree>
    <p:extLst>
      <p:ext uri="{BB962C8B-B14F-4D97-AF65-F5344CB8AC3E}">
        <p14:creationId xmlns:p14="http://schemas.microsoft.com/office/powerpoint/2010/main" val="2089461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8159B1-B948-523D-6F7C-3072C26FDD26}"/>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6848F61A-96EA-539A-878D-52D5F7452634}"/>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contenido 3">
            <a:extLst>
              <a:ext uri="{FF2B5EF4-FFF2-40B4-BE49-F238E27FC236}">
                <a16:creationId xmlns:a16="http://schemas.microsoft.com/office/drawing/2014/main" id="{56958236-5FE8-7B55-0368-3AABB83579B1}"/>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5" name="Marcador de fecha 4">
            <a:extLst>
              <a:ext uri="{FF2B5EF4-FFF2-40B4-BE49-F238E27FC236}">
                <a16:creationId xmlns:a16="http://schemas.microsoft.com/office/drawing/2014/main" id="{A1C41C12-C235-5912-BF33-9D385F74E055}"/>
              </a:ext>
            </a:extLst>
          </p:cNvPr>
          <p:cNvSpPr>
            <a:spLocks noGrp="1"/>
          </p:cNvSpPr>
          <p:nvPr>
            <p:ph type="dt" sz="half" idx="10"/>
          </p:nvPr>
        </p:nvSpPr>
        <p:spPr/>
        <p:txBody>
          <a:bodyPr/>
          <a:lstStyle/>
          <a:p>
            <a:fld id="{6F143F55-33DE-AE49-9251-4D456CA75180}" type="datetimeFigureOut">
              <a:rPr lang="es-ES_tradnl" smtClean="0"/>
              <a:t>9/1/23</a:t>
            </a:fld>
            <a:endParaRPr lang="es-ES_tradnl"/>
          </a:p>
        </p:txBody>
      </p:sp>
      <p:sp>
        <p:nvSpPr>
          <p:cNvPr id="6" name="Marcador de pie de página 5">
            <a:extLst>
              <a:ext uri="{FF2B5EF4-FFF2-40B4-BE49-F238E27FC236}">
                <a16:creationId xmlns:a16="http://schemas.microsoft.com/office/drawing/2014/main" id="{5D0C9734-D5F1-B610-7FC4-83D670C70ABC}"/>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608CFD5E-7DFD-0C43-1919-F67E6682CB38}"/>
              </a:ext>
            </a:extLst>
          </p:cNvPr>
          <p:cNvSpPr>
            <a:spLocks noGrp="1"/>
          </p:cNvSpPr>
          <p:nvPr>
            <p:ph type="sldNum" sz="quarter" idx="12"/>
          </p:nvPr>
        </p:nvSpPr>
        <p:spPr/>
        <p:txBody>
          <a:bodyPr/>
          <a:lstStyle/>
          <a:p>
            <a:fld id="{40D02EF1-D99E-544F-892C-C287760C4E19}" type="slidenum">
              <a:rPr lang="es-ES_tradnl" smtClean="0"/>
              <a:t>‹#›</a:t>
            </a:fld>
            <a:endParaRPr lang="es-ES_tradnl"/>
          </a:p>
        </p:txBody>
      </p:sp>
    </p:spTree>
    <p:extLst>
      <p:ext uri="{BB962C8B-B14F-4D97-AF65-F5344CB8AC3E}">
        <p14:creationId xmlns:p14="http://schemas.microsoft.com/office/powerpoint/2010/main" val="3826765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4F780C-4597-35B7-6E96-E2C566F602C4}"/>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28AC6E4E-D9FF-6EA7-A764-98E89FAF22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20656455-A9D6-41DC-04DF-66C1041B6289}"/>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5" name="Marcador de texto 4">
            <a:extLst>
              <a:ext uri="{FF2B5EF4-FFF2-40B4-BE49-F238E27FC236}">
                <a16:creationId xmlns:a16="http://schemas.microsoft.com/office/drawing/2014/main" id="{E25951E8-C5CA-5ABB-0816-9A7382AA02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E2871E65-00CD-FDCC-FB9A-8C3727890B8D}"/>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7" name="Marcador de fecha 6">
            <a:extLst>
              <a:ext uri="{FF2B5EF4-FFF2-40B4-BE49-F238E27FC236}">
                <a16:creationId xmlns:a16="http://schemas.microsoft.com/office/drawing/2014/main" id="{2871676C-69A0-91F9-5D57-5B128C0D2DF9}"/>
              </a:ext>
            </a:extLst>
          </p:cNvPr>
          <p:cNvSpPr>
            <a:spLocks noGrp="1"/>
          </p:cNvSpPr>
          <p:nvPr>
            <p:ph type="dt" sz="half" idx="10"/>
          </p:nvPr>
        </p:nvSpPr>
        <p:spPr/>
        <p:txBody>
          <a:bodyPr/>
          <a:lstStyle/>
          <a:p>
            <a:fld id="{6F143F55-33DE-AE49-9251-4D456CA75180}" type="datetimeFigureOut">
              <a:rPr lang="es-ES_tradnl" smtClean="0"/>
              <a:t>9/1/23</a:t>
            </a:fld>
            <a:endParaRPr lang="es-ES_tradnl"/>
          </a:p>
        </p:txBody>
      </p:sp>
      <p:sp>
        <p:nvSpPr>
          <p:cNvPr id="8" name="Marcador de pie de página 7">
            <a:extLst>
              <a:ext uri="{FF2B5EF4-FFF2-40B4-BE49-F238E27FC236}">
                <a16:creationId xmlns:a16="http://schemas.microsoft.com/office/drawing/2014/main" id="{820C70E7-51C4-398B-126C-B205EB7E83FC}"/>
              </a:ext>
            </a:extLst>
          </p:cNvPr>
          <p:cNvSpPr>
            <a:spLocks noGrp="1"/>
          </p:cNvSpPr>
          <p:nvPr>
            <p:ph type="ftr" sz="quarter" idx="11"/>
          </p:nvPr>
        </p:nvSpPr>
        <p:spPr/>
        <p:txBody>
          <a:bodyPr/>
          <a:lstStyle/>
          <a:p>
            <a:endParaRPr lang="es-ES_tradnl"/>
          </a:p>
        </p:txBody>
      </p:sp>
      <p:sp>
        <p:nvSpPr>
          <p:cNvPr id="9" name="Marcador de número de diapositiva 8">
            <a:extLst>
              <a:ext uri="{FF2B5EF4-FFF2-40B4-BE49-F238E27FC236}">
                <a16:creationId xmlns:a16="http://schemas.microsoft.com/office/drawing/2014/main" id="{45BEEE07-9301-D77A-F2C4-3AF1480C1084}"/>
              </a:ext>
            </a:extLst>
          </p:cNvPr>
          <p:cNvSpPr>
            <a:spLocks noGrp="1"/>
          </p:cNvSpPr>
          <p:nvPr>
            <p:ph type="sldNum" sz="quarter" idx="12"/>
          </p:nvPr>
        </p:nvSpPr>
        <p:spPr/>
        <p:txBody>
          <a:bodyPr/>
          <a:lstStyle/>
          <a:p>
            <a:fld id="{40D02EF1-D99E-544F-892C-C287760C4E19}" type="slidenum">
              <a:rPr lang="es-ES_tradnl" smtClean="0"/>
              <a:t>‹#›</a:t>
            </a:fld>
            <a:endParaRPr lang="es-ES_tradnl"/>
          </a:p>
        </p:txBody>
      </p:sp>
    </p:spTree>
    <p:extLst>
      <p:ext uri="{BB962C8B-B14F-4D97-AF65-F5344CB8AC3E}">
        <p14:creationId xmlns:p14="http://schemas.microsoft.com/office/powerpoint/2010/main" val="30426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61748F-22D2-4008-91F2-A6E07D61DE53}"/>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fecha 2">
            <a:extLst>
              <a:ext uri="{FF2B5EF4-FFF2-40B4-BE49-F238E27FC236}">
                <a16:creationId xmlns:a16="http://schemas.microsoft.com/office/drawing/2014/main" id="{94470DB7-7F69-57F0-6141-63E9C619B9B5}"/>
              </a:ext>
            </a:extLst>
          </p:cNvPr>
          <p:cNvSpPr>
            <a:spLocks noGrp="1"/>
          </p:cNvSpPr>
          <p:nvPr>
            <p:ph type="dt" sz="half" idx="10"/>
          </p:nvPr>
        </p:nvSpPr>
        <p:spPr/>
        <p:txBody>
          <a:bodyPr/>
          <a:lstStyle/>
          <a:p>
            <a:fld id="{6F143F55-33DE-AE49-9251-4D456CA75180}" type="datetimeFigureOut">
              <a:rPr lang="es-ES_tradnl" smtClean="0"/>
              <a:t>9/1/23</a:t>
            </a:fld>
            <a:endParaRPr lang="es-ES_tradnl"/>
          </a:p>
        </p:txBody>
      </p:sp>
      <p:sp>
        <p:nvSpPr>
          <p:cNvPr id="4" name="Marcador de pie de página 3">
            <a:extLst>
              <a:ext uri="{FF2B5EF4-FFF2-40B4-BE49-F238E27FC236}">
                <a16:creationId xmlns:a16="http://schemas.microsoft.com/office/drawing/2014/main" id="{49DD5157-629A-97A5-DF1D-32D033FA02D6}"/>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9112C192-9214-8E21-48F7-3A84B586222A}"/>
              </a:ext>
            </a:extLst>
          </p:cNvPr>
          <p:cNvSpPr>
            <a:spLocks noGrp="1"/>
          </p:cNvSpPr>
          <p:nvPr>
            <p:ph type="sldNum" sz="quarter" idx="12"/>
          </p:nvPr>
        </p:nvSpPr>
        <p:spPr/>
        <p:txBody>
          <a:bodyPr/>
          <a:lstStyle/>
          <a:p>
            <a:fld id="{40D02EF1-D99E-544F-892C-C287760C4E19}" type="slidenum">
              <a:rPr lang="es-ES_tradnl" smtClean="0"/>
              <a:t>‹#›</a:t>
            </a:fld>
            <a:endParaRPr lang="es-ES_tradnl"/>
          </a:p>
        </p:txBody>
      </p:sp>
    </p:spTree>
    <p:extLst>
      <p:ext uri="{BB962C8B-B14F-4D97-AF65-F5344CB8AC3E}">
        <p14:creationId xmlns:p14="http://schemas.microsoft.com/office/powerpoint/2010/main" val="1464916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B353611-4979-6351-D64F-E0CA540AD00E}"/>
              </a:ext>
            </a:extLst>
          </p:cNvPr>
          <p:cNvSpPr>
            <a:spLocks noGrp="1"/>
          </p:cNvSpPr>
          <p:nvPr>
            <p:ph type="dt" sz="half" idx="10"/>
          </p:nvPr>
        </p:nvSpPr>
        <p:spPr/>
        <p:txBody>
          <a:bodyPr/>
          <a:lstStyle/>
          <a:p>
            <a:fld id="{6F143F55-33DE-AE49-9251-4D456CA75180}" type="datetimeFigureOut">
              <a:rPr lang="es-ES_tradnl" smtClean="0"/>
              <a:t>9/1/23</a:t>
            </a:fld>
            <a:endParaRPr lang="es-ES_tradnl"/>
          </a:p>
        </p:txBody>
      </p:sp>
      <p:sp>
        <p:nvSpPr>
          <p:cNvPr id="3" name="Marcador de pie de página 2">
            <a:extLst>
              <a:ext uri="{FF2B5EF4-FFF2-40B4-BE49-F238E27FC236}">
                <a16:creationId xmlns:a16="http://schemas.microsoft.com/office/drawing/2014/main" id="{E1CAF682-7900-376E-234C-82B646A7F1D2}"/>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BD94ECF5-3C1B-23C6-0EE8-D3E1A6716EBD}"/>
              </a:ext>
            </a:extLst>
          </p:cNvPr>
          <p:cNvSpPr>
            <a:spLocks noGrp="1"/>
          </p:cNvSpPr>
          <p:nvPr>
            <p:ph type="sldNum" sz="quarter" idx="12"/>
          </p:nvPr>
        </p:nvSpPr>
        <p:spPr/>
        <p:txBody>
          <a:bodyPr/>
          <a:lstStyle/>
          <a:p>
            <a:fld id="{40D02EF1-D99E-544F-892C-C287760C4E19}" type="slidenum">
              <a:rPr lang="es-ES_tradnl" smtClean="0"/>
              <a:t>‹#›</a:t>
            </a:fld>
            <a:endParaRPr lang="es-ES_tradnl"/>
          </a:p>
        </p:txBody>
      </p:sp>
    </p:spTree>
    <p:extLst>
      <p:ext uri="{BB962C8B-B14F-4D97-AF65-F5344CB8AC3E}">
        <p14:creationId xmlns:p14="http://schemas.microsoft.com/office/powerpoint/2010/main" val="1210711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2E81CB-6484-873E-AF71-45992BA0CE61}"/>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672891EA-1F40-2126-F5C0-9E9D026B50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texto 3">
            <a:extLst>
              <a:ext uri="{FF2B5EF4-FFF2-40B4-BE49-F238E27FC236}">
                <a16:creationId xmlns:a16="http://schemas.microsoft.com/office/drawing/2014/main" id="{380F7E8D-7CD9-3ECF-872A-F5A35303CB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41B6014A-8C2E-BF34-D59A-AE86DA917AAC}"/>
              </a:ext>
            </a:extLst>
          </p:cNvPr>
          <p:cNvSpPr>
            <a:spLocks noGrp="1"/>
          </p:cNvSpPr>
          <p:nvPr>
            <p:ph type="dt" sz="half" idx="10"/>
          </p:nvPr>
        </p:nvSpPr>
        <p:spPr/>
        <p:txBody>
          <a:bodyPr/>
          <a:lstStyle/>
          <a:p>
            <a:fld id="{6F143F55-33DE-AE49-9251-4D456CA75180}" type="datetimeFigureOut">
              <a:rPr lang="es-ES_tradnl" smtClean="0"/>
              <a:t>9/1/23</a:t>
            </a:fld>
            <a:endParaRPr lang="es-ES_tradnl"/>
          </a:p>
        </p:txBody>
      </p:sp>
      <p:sp>
        <p:nvSpPr>
          <p:cNvPr id="6" name="Marcador de pie de página 5">
            <a:extLst>
              <a:ext uri="{FF2B5EF4-FFF2-40B4-BE49-F238E27FC236}">
                <a16:creationId xmlns:a16="http://schemas.microsoft.com/office/drawing/2014/main" id="{8ACB52F3-AD3B-AE10-E5EF-3AB21623AD27}"/>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DFDF5F82-FF94-5F17-22C9-F1622D2398DB}"/>
              </a:ext>
            </a:extLst>
          </p:cNvPr>
          <p:cNvSpPr>
            <a:spLocks noGrp="1"/>
          </p:cNvSpPr>
          <p:nvPr>
            <p:ph type="sldNum" sz="quarter" idx="12"/>
          </p:nvPr>
        </p:nvSpPr>
        <p:spPr/>
        <p:txBody>
          <a:bodyPr/>
          <a:lstStyle/>
          <a:p>
            <a:fld id="{40D02EF1-D99E-544F-892C-C287760C4E19}" type="slidenum">
              <a:rPr lang="es-ES_tradnl" smtClean="0"/>
              <a:t>‹#›</a:t>
            </a:fld>
            <a:endParaRPr lang="es-ES_tradnl"/>
          </a:p>
        </p:txBody>
      </p:sp>
    </p:spTree>
    <p:extLst>
      <p:ext uri="{BB962C8B-B14F-4D97-AF65-F5344CB8AC3E}">
        <p14:creationId xmlns:p14="http://schemas.microsoft.com/office/powerpoint/2010/main" val="4105375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D99B5F-6FBE-7A14-A00B-142291687AF7}"/>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S_tradnl"/>
          </a:p>
        </p:txBody>
      </p:sp>
      <p:sp>
        <p:nvSpPr>
          <p:cNvPr id="3" name="Marcador de posición de imagen 2">
            <a:extLst>
              <a:ext uri="{FF2B5EF4-FFF2-40B4-BE49-F238E27FC236}">
                <a16:creationId xmlns:a16="http://schemas.microsoft.com/office/drawing/2014/main" id="{C7B704BA-39E8-238A-09B9-0A5B951866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a:extLst>
              <a:ext uri="{FF2B5EF4-FFF2-40B4-BE49-F238E27FC236}">
                <a16:creationId xmlns:a16="http://schemas.microsoft.com/office/drawing/2014/main" id="{617A3349-C040-1124-97AC-1EB4CCB4B8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7ED1E21C-F051-9903-1C4A-2D425553DBEE}"/>
              </a:ext>
            </a:extLst>
          </p:cNvPr>
          <p:cNvSpPr>
            <a:spLocks noGrp="1"/>
          </p:cNvSpPr>
          <p:nvPr>
            <p:ph type="dt" sz="half" idx="10"/>
          </p:nvPr>
        </p:nvSpPr>
        <p:spPr/>
        <p:txBody>
          <a:bodyPr/>
          <a:lstStyle/>
          <a:p>
            <a:fld id="{6F143F55-33DE-AE49-9251-4D456CA75180}" type="datetimeFigureOut">
              <a:rPr lang="es-ES_tradnl" smtClean="0"/>
              <a:t>9/1/23</a:t>
            </a:fld>
            <a:endParaRPr lang="es-ES_tradnl"/>
          </a:p>
        </p:txBody>
      </p:sp>
      <p:sp>
        <p:nvSpPr>
          <p:cNvPr id="6" name="Marcador de pie de página 5">
            <a:extLst>
              <a:ext uri="{FF2B5EF4-FFF2-40B4-BE49-F238E27FC236}">
                <a16:creationId xmlns:a16="http://schemas.microsoft.com/office/drawing/2014/main" id="{8F0628F0-5D54-A9BD-30F4-CFBB5F41E72D}"/>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F53676E4-2A47-94E3-82DD-968711D53CA0}"/>
              </a:ext>
            </a:extLst>
          </p:cNvPr>
          <p:cNvSpPr>
            <a:spLocks noGrp="1"/>
          </p:cNvSpPr>
          <p:nvPr>
            <p:ph type="sldNum" sz="quarter" idx="12"/>
          </p:nvPr>
        </p:nvSpPr>
        <p:spPr/>
        <p:txBody>
          <a:bodyPr/>
          <a:lstStyle/>
          <a:p>
            <a:fld id="{40D02EF1-D99E-544F-892C-C287760C4E19}" type="slidenum">
              <a:rPr lang="es-ES_tradnl" smtClean="0"/>
              <a:t>‹#›</a:t>
            </a:fld>
            <a:endParaRPr lang="es-ES_tradnl"/>
          </a:p>
        </p:txBody>
      </p:sp>
    </p:spTree>
    <p:extLst>
      <p:ext uri="{BB962C8B-B14F-4D97-AF65-F5344CB8AC3E}">
        <p14:creationId xmlns:p14="http://schemas.microsoft.com/office/powerpoint/2010/main" val="1733921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C45B2B4-8CA1-0667-442F-F8727613C4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B209A61A-D21A-0BE4-D936-92F3DD352D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F5655E01-BE5B-9B9A-7EC4-9FA140C7D2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43F55-33DE-AE49-9251-4D456CA75180}" type="datetimeFigureOut">
              <a:rPr lang="es-ES_tradnl" smtClean="0"/>
              <a:t>9/1/23</a:t>
            </a:fld>
            <a:endParaRPr lang="es-ES_tradnl"/>
          </a:p>
        </p:txBody>
      </p:sp>
      <p:sp>
        <p:nvSpPr>
          <p:cNvPr id="5" name="Marcador de pie de página 4">
            <a:extLst>
              <a:ext uri="{FF2B5EF4-FFF2-40B4-BE49-F238E27FC236}">
                <a16:creationId xmlns:a16="http://schemas.microsoft.com/office/drawing/2014/main" id="{7C6E7B62-1FEC-B888-AB80-7CF0B7FA9D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B9C5D415-BCBF-5900-C85C-320636B6D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D02EF1-D99E-544F-892C-C287760C4E19}" type="slidenum">
              <a:rPr lang="es-ES_tradnl" smtClean="0"/>
              <a:t>‹#›</a:t>
            </a:fld>
            <a:endParaRPr lang="es-ES_tradnl"/>
          </a:p>
        </p:txBody>
      </p:sp>
    </p:spTree>
    <p:extLst>
      <p:ext uri="{BB962C8B-B14F-4D97-AF65-F5344CB8AC3E}">
        <p14:creationId xmlns:p14="http://schemas.microsoft.com/office/powerpoint/2010/main" val="695277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justinepetersen.org/2020/12/23/analysis-shows-black-and-hispanic-businesses-lagged-in-access-to-ppp-loans/" TargetMode="External"/><Relationship Id="rId7" Type="http://schemas.openxmlformats.org/officeDocument/2006/relationships/image" Target="../media/image17.jp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hyperlink" Target="https://www.aspeninstitute.org/publications/a-playbook-for-scaling-latino-owned-businesse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latinocorporatedirectors.org/docs/LCDA_2022_Latino_Board_Monitor.pdf" TargetMode="External"/><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inbusinessphx.com/banking-finance/latino-owned-small-businesses-face-hurdles-in-accessing-capital-to-grow-their-businesses#.YzSF4uzMLPY" TargetMode="External"/><Relationship Id="rId7" Type="http://schemas.openxmlformats.org/officeDocument/2006/relationships/image" Target="../media/image20.jpg"/><Relationship Id="rId2" Type="http://schemas.openxmlformats.org/officeDocument/2006/relationships/hyperlink" Target="https://garyacosta.com/latino-issues/hispanic-small-business-grow-numbers-not-revenue/" TargetMode="Externa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hyperlink" Target="https://billiondollarroundtable.org/supplier-diversity/" TargetMode="External"/><Relationship Id="rId4" Type="http://schemas.openxmlformats.org/officeDocument/2006/relationships/hyperlink" Target="https://thephiladelphiacitizen.org/big-business-black-owned-companies/#:~:text=and%20internal%20programming.-,Establishing%20clear%20benchmarks%20to%20ensure%20organizational%20accountability%20is%20important%20to,dollar%20goals%20on%20supplier%20diversity.%E2%80%9D"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panoramas.pitt.edu/health-and-society/latinos-and-digital-divide" TargetMode="Externa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hyperlink" Target="https://www.pewresearch.org/hispanic/2016/07/20/3-hispanics-and-mobile-access-to-the-internet/" TargetMode="External"/><Relationship Id="rId4" Type="http://schemas.openxmlformats.org/officeDocument/2006/relationships/hyperlink" Target="https://www.epi.org/blog/black-and-hispanic-workers-are-much-less-likely-to-be-able-to-work-from-hom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presentepgh.com/asian-americans-hispanics-are-the-fastest-growing-part-of-the-u-s-population/" TargetMode="Externa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hyperlink" Target="https://www.pewresearch.org/fact-tank/2019/07/30/most-common-age-among-us-racial-ethnic-groups/#:~:text=U.S.%20Hispanics%20were%20also%20a%20notably%20youthful%20group%2C,ethnic%20groups%2C%20dating%20back%20to%20at%20least%201980." TargetMode="External"/><Relationship Id="rId4" Type="http://schemas.openxmlformats.org/officeDocument/2006/relationships/hyperlink" Target="https://www.pewresearch.org/hispanic/2016/09/08/4-ranking-the-latino-population-in-the-state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whitehouse.gov/build/maps-of-progress/" TargetMode="External"/><Relationship Id="rId7" Type="http://schemas.openxmlformats.org/officeDocument/2006/relationships/image" Target="../media/image23.jp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hyperlink" Target="https://d2d.gsa.gov/report/bipartisan-infrastructure-law-bil-maps-dashboard" TargetMode="External"/><Relationship Id="rId5" Type="http://schemas.openxmlformats.org/officeDocument/2006/relationships/hyperlink" Target="https://www.whitehouse.gov/briefing-room/statements-releases/2022/05/16/fact-sheet-biden-harris-administration-hits-the-ground-running-to-build-a-better-america-six-months-into-infrastructure-implementation/" TargetMode="External"/><Relationship Id="rId4" Type="http://schemas.openxmlformats.org/officeDocument/2006/relationships/hyperlink" Target="https://www.whitehouse.gov/wp-content/uploads/2022/05/BUILDING-A-BETTER-AMERICA-V2.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hyperlink" Target="https://www.politifact.com/factchecks/2014/aug/12/libre-initiative/conservative-group-says-hispanic-business-growth-t/" TargetMode="External"/><Relationship Id="rId7" Type="http://schemas.openxmlformats.org/officeDocument/2006/relationships/hyperlink" Target="https://www.latinodonorcollaborative.org/original-research/2020-ldc-u-s-latino-gdp-repor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pewresearch.org/fact-tank/2020/09/10/key-facts-about-u-s-latinos-for-national-hispanic-heritage-month/" TargetMode="External"/><Relationship Id="rId11" Type="http://schemas.openxmlformats.org/officeDocument/2006/relationships/image" Target="../media/image7.png"/><Relationship Id="rId5" Type="http://schemas.openxmlformats.org/officeDocument/2006/relationships/hyperlink" Target="https://www.cnbc.com/2016/04/18/latinos-the-force-behind-small-business-growth-in-america.html" TargetMode="External"/><Relationship Id="rId10" Type="http://schemas.openxmlformats.org/officeDocument/2006/relationships/image" Target="../media/image6.jpg"/><Relationship Id="rId4" Type="http://schemas.openxmlformats.org/officeDocument/2006/relationships/hyperlink" Target="https://latinocf.org/latino-entrepreneurship-fund/" TargetMode="External"/><Relationship Id="rId9"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www.census.gov/popclock/" TargetMode="External"/><Relationship Id="rId4" Type="http://schemas.openxmlformats.org/officeDocument/2006/relationships/hyperlink" Target="https://www.worldometers.info/world-population/us-populat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thecostaricanews.com/latinos-in-the-us-represent-fifth-largest-world-economy/" TargetMode="External"/><Relationship Id="rId5" Type="http://schemas.openxmlformats.org/officeDocument/2006/relationships/hyperlink" Target="https://www.macrotrends.net/countries/USA/united-states/fertility-rate" TargetMode="External"/><Relationship Id="rId4" Type="http://schemas.openxmlformats.org/officeDocument/2006/relationships/hyperlink" Target="https://www.pewresearch.org/fact-tank/2020/08/20/key-findings-about-u-s-immigrants/"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worldometers.info/world-population/us-population/" TargetMode="External"/><Relationship Id="rId7" Type="http://schemas.openxmlformats.org/officeDocument/2006/relationships/image" Target="../media/image7.png"/><Relationship Id="rId2" Type="http://schemas.openxmlformats.org/officeDocument/2006/relationships/hyperlink" Target="https://databankfiles.worldbank.org/data/download/GDP.pdf" TargetMode="External"/><Relationship Id="rId1" Type="http://schemas.openxmlformats.org/officeDocument/2006/relationships/slideLayout" Target="../slideLayouts/slideLayout1.xml"/><Relationship Id="rId6" Type="http://schemas.openxmlformats.org/officeDocument/2006/relationships/hyperlink" Target="https://www.pewresearch.org/fact-tank/2020/07/10/hispanics-have-accounted-for-more-than-half-of-total-u-s-population-growth-since-2010/" TargetMode="External"/><Relationship Id="rId5" Type="http://schemas.openxmlformats.org/officeDocument/2006/relationships/hyperlink" Target="https://research.newamericaneconomy.org/report/hispanic-americans-2019/#:~:text=Just%20over%20two-thirds%2C%20or%2039.2%20million%2C%20were%20U.S.-born,The%20growth%20among%20U.S.-born%20Hispanics%20was%20particularly%20strong." TargetMode="External"/><Relationship Id="rId4" Type="http://schemas.openxmlformats.org/officeDocument/2006/relationships/hyperlink" Target="https://www.pewresearch.org/fact-tank/2022/09/15/who-is-hispanic/"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nbcnews.com/news/latino/even-amid-trying-times-latinos-are-nation-s-growth-engine-n1041236" TargetMode="External"/><Relationship Id="rId3" Type="http://schemas.openxmlformats.org/officeDocument/2006/relationships/hyperlink" Target="https://www.pewresearch.org/hispanic/2016/09/08/4-ranking-the-latino-population-in-the-states/" TargetMode="External"/><Relationship Id="rId7"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hyperlink" Target="https://www.census.gov/newsroom/releases/archives/population/cb12-243.html" TargetMode="External"/><Relationship Id="rId5" Type="http://schemas.openxmlformats.org/officeDocument/2006/relationships/hyperlink" Target="https://www.mckinsey.com/featured-insights/sustainable-inclusive-growth/the-economic-state-of-latinos-in-america-the-american-dream-deferred" TargetMode="External"/><Relationship Id="rId4" Type="http://schemas.openxmlformats.org/officeDocument/2006/relationships/hyperlink" Target="https://www.pewresearch.org/fact-tank/2022/02/03/u-s-hispanic-population-continued-its-geographic-spread-in-the-2010s/" TargetMode="External"/><Relationship Id="rId9" Type="http://schemas.openxmlformats.org/officeDocument/2006/relationships/hyperlink" Target="https://institute.jpmorganchase.com/institute/research/small-business/small-business-dashboard"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brookings.edu/blog/the-avenue/2017/12/04/almost-half-of-fortune-500-companies-were-founded-by-american-immigrants-or-their-children/" TargetMode="External"/><Relationship Id="rId7" Type="http://schemas.openxmlformats.org/officeDocument/2006/relationships/image" Target="../media/image12.jpg"/><Relationship Id="rId2" Type="http://schemas.openxmlformats.org/officeDocument/2006/relationships/hyperlink" Target="https://immigrationforum.org/article/immigrants-as-economic-contributors-immigrant-entrepreneurs/" TargetMode="Externa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www.bls.gov/charts/employment-situation/civilian-labor-force-participation-rate.htm" TargetMode="External"/><Relationship Id="rId4" Type="http://schemas.openxmlformats.org/officeDocument/2006/relationships/hyperlink" Target="https://blog.dol.gov/2021/09/15/hispanics-in-the-labor-force-5-fact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pewresearch.org/fact-tank/2016/07/28/5-facts-about-latinos-and-education/" TargetMode="External"/><Relationship Id="rId7" Type="http://schemas.openxmlformats.org/officeDocument/2006/relationships/image" Target="../media/image7.png"/><Relationship Id="rId2" Type="http://schemas.openxmlformats.org/officeDocument/2006/relationships/hyperlink" Target="https://www.statista.com/statistics/260345/high-school-dropout-rate-of-hispanic-students-in-the-us/" TargetMode="Externa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hyperlink" Target="https://assets-global.website-files.com/5f2883288707a1d898871825/5f90bba8f6c30a3fe0dfabce_LDC%20FACTBOOK%2010_14.pdf" TargetMode="External"/><Relationship Id="rId4" Type="http://schemas.openxmlformats.org/officeDocument/2006/relationships/hyperlink" Target="https://www.nbcnews.com/news/latino/half-eligible-latinos-voted-2020-historic-first-rcna899"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8B803AF0-36AF-0C6C-9D95-BA0A9E63C995}"/>
              </a:ext>
            </a:extLst>
          </p:cNvPr>
          <p:cNvGrpSpPr/>
          <p:nvPr/>
        </p:nvGrpSpPr>
        <p:grpSpPr>
          <a:xfrm>
            <a:off x="12077438" y="1796074"/>
            <a:ext cx="118240" cy="3634629"/>
            <a:chOff x="11928718" y="1796074"/>
            <a:chExt cx="118240" cy="3634629"/>
          </a:xfrm>
        </p:grpSpPr>
        <p:sp>
          <p:nvSpPr>
            <p:cNvPr id="14" name="Rectángulo 13">
              <a:extLst>
                <a:ext uri="{FF2B5EF4-FFF2-40B4-BE49-F238E27FC236}">
                  <a16:creationId xmlns:a16="http://schemas.microsoft.com/office/drawing/2014/main" id="{4C146645-2CD8-116D-D778-D8EFC754CA1C}"/>
                </a:ext>
              </a:extLst>
            </p:cNvPr>
            <p:cNvSpPr/>
            <p:nvPr/>
          </p:nvSpPr>
          <p:spPr>
            <a:xfrm>
              <a:off x="11928718" y="1796074"/>
              <a:ext cx="45719" cy="3634629"/>
            </a:xfrm>
            <a:prstGeom prst="rect">
              <a:avLst/>
            </a:prstGeom>
            <a:solidFill>
              <a:srgbClr val="2283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Rectángulo 14">
              <a:extLst>
                <a:ext uri="{FF2B5EF4-FFF2-40B4-BE49-F238E27FC236}">
                  <a16:creationId xmlns:a16="http://schemas.microsoft.com/office/drawing/2014/main" id="{C3CC9045-D2DA-1212-E296-88551FF0ACEF}"/>
                </a:ext>
              </a:extLst>
            </p:cNvPr>
            <p:cNvSpPr/>
            <p:nvPr/>
          </p:nvSpPr>
          <p:spPr>
            <a:xfrm>
              <a:off x="12001239" y="1796074"/>
              <a:ext cx="45719" cy="3634629"/>
            </a:xfrm>
            <a:prstGeom prst="rect">
              <a:avLst/>
            </a:prstGeom>
            <a:solidFill>
              <a:srgbClr val="0F4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5" name="Imagen 4">
            <a:extLst>
              <a:ext uri="{FF2B5EF4-FFF2-40B4-BE49-F238E27FC236}">
                <a16:creationId xmlns:a16="http://schemas.microsoft.com/office/drawing/2014/main" id="{826CD8EE-5718-0436-59F8-6C2F049AD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8822" y="1719292"/>
            <a:ext cx="6394355" cy="1211012"/>
          </a:xfrm>
          <a:prstGeom prst="rect">
            <a:avLst/>
          </a:prstGeom>
        </p:spPr>
      </p:pic>
      <p:grpSp>
        <p:nvGrpSpPr>
          <p:cNvPr id="16" name="Grupo 15">
            <a:extLst>
              <a:ext uri="{FF2B5EF4-FFF2-40B4-BE49-F238E27FC236}">
                <a16:creationId xmlns:a16="http://schemas.microsoft.com/office/drawing/2014/main" id="{AB0D2D1D-B7FC-BE62-41CF-F6C5F90D6B9D}"/>
              </a:ext>
            </a:extLst>
          </p:cNvPr>
          <p:cNvGrpSpPr/>
          <p:nvPr/>
        </p:nvGrpSpPr>
        <p:grpSpPr>
          <a:xfrm>
            <a:off x="-46498" y="3781586"/>
            <a:ext cx="12238497" cy="3090105"/>
            <a:chOff x="-46498" y="3781586"/>
            <a:chExt cx="12238497" cy="3090105"/>
          </a:xfrm>
        </p:grpSpPr>
        <p:pic>
          <p:nvPicPr>
            <p:cNvPr id="11" name="Imagen 10">
              <a:extLst>
                <a:ext uri="{FF2B5EF4-FFF2-40B4-BE49-F238E27FC236}">
                  <a16:creationId xmlns:a16="http://schemas.microsoft.com/office/drawing/2014/main" id="{52D25033-9544-A6D2-046E-59DD6FF9CC75}"/>
                </a:ext>
              </a:extLst>
            </p:cNvPr>
            <p:cNvPicPr>
              <a:picLocks noChangeAspect="1"/>
            </p:cNvPicPr>
            <p:nvPr/>
          </p:nvPicPr>
          <p:blipFill rotWithShape="1">
            <a:blip r:embed="rId3"/>
            <a:srcRect l="-589" t="35280" r="1192" b="29021"/>
            <a:stretch/>
          </p:blipFill>
          <p:spPr>
            <a:xfrm>
              <a:off x="-46498" y="3927696"/>
              <a:ext cx="12238497" cy="2930302"/>
            </a:xfrm>
            <a:prstGeom prst="rect">
              <a:avLst/>
            </a:prstGeom>
          </p:spPr>
        </p:pic>
        <p:sp>
          <p:nvSpPr>
            <p:cNvPr id="12" name="Rectangle 14">
              <a:extLst>
                <a:ext uri="{FF2B5EF4-FFF2-40B4-BE49-F238E27FC236}">
                  <a16:creationId xmlns:a16="http://schemas.microsoft.com/office/drawing/2014/main" id="{E77EAC83-8222-53BC-3B38-21596B9746E9}"/>
                </a:ext>
              </a:extLst>
            </p:cNvPr>
            <p:cNvSpPr/>
            <p:nvPr/>
          </p:nvSpPr>
          <p:spPr>
            <a:xfrm>
              <a:off x="4773361" y="3781586"/>
              <a:ext cx="124103" cy="3090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chemeClr val="bg1"/>
                </a:solidFill>
                <a:latin typeface="Gill Sans MT" panose="020B0502020104020203"/>
              </a:endParaRPr>
            </a:p>
          </p:txBody>
        </p:sp>
        <p:sp>
          <p:nvSpPr>
            <p:cNvPr id="13" name="Rectangle 14">
              <a:extLst>
                <a:ext uri="{FF2B5EF4-FFF2-40B4-BE49-F238E27FC236}">
                  <a16:creationId xmlns:a16="http://schemas.microsoft.com/office/drawing/2014/main" id="{E3641010-D219-B138-C535-C11277661A29}"/>
                </a:ext>
              </a:extLst>
            </p:cNvPr>
            <p:cNvSpPr/>
            <p:nvPr/>
          </p:nvSpPr>
          <p:spPr>
            <a:xfrm>
              <a:off x="10921257" y="3781586"/>
              <a:ext cx="124103" cy="3090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chemeClr val="bg1"/>
                </a:solidFill>
                <a:latin typeface="Gill Sans MT" panose="020B0502020104020203"/>
              </a:endParaRPr>
            </a:p>
          </p:txBody>
        </p:sp>
      </p:grpSp>
      <p:sp>
        <p:nvSpPr>
          <p:cNvPr id="2" name="Rectangle 19">
            <a:extLst>
              <a:ext uri="{FF2B5EF4-FFF2-40B4-BE49-F238E27FC236}">
                <a16:creationId xmlns:a16="http://schemas.microsoft.com/office/drawing/2014/main" id="{9345DB38-FA82-293D-7A44-28824108C220}"/>
              </a:ext>
            </a:extLst>
          </p:cNvPr>
          <p:cNvSpPr>
            <a:spLocks/>
          </p:cNvSpPr>
          <p:nvPr/>
        </p:nvSpPr>
        <p:spPr bwMode="auto">
          <a:xfrm>
            <a:off x="1192360" y="3209376"/>
            <a:ext cx="1029468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2286000"/>
            <a:r>
              <a:rPr lang="en-US" sz="28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An Economic Overview of Latino Businesses in America</a:t>
            </a:r>
          </a:p>
        </p:txBody>
      </p:sp>
      <p:grpSp>
        <p:nvGrpSpPr>
          <p:cNvPr id="30" name="Grupo 29">
            <a:extLst>
              <a:ext uri="{FF2B5EF4-FFF2-40B4-BE49-F238E27FC236}">
                <a16:creationId xmlns:a16="http://schemas.microsoft.com/office/drawing/2014/main" id="{CFEBCA67-A225-07F0-0C86-0DB9F4582651}"/>
              </a:ext>
            </a:extLst>
          </p:cNvPr>
          <p:cNvGrpSpPr/>
          <p:nvPr/>
        </p:nvGrpSpPr>
        <p:grpSpPr>
          <a:xfrm>
            <a:off x="0" y="-456031"/>
            <a:ext cx="118240" cy="3634629"/>
            <a:chOff x="11928718" y="1796074"/>
            <a:chExt cx="118240" cy="3634629"/>
          </a:xfrm>
        </p:grpSpPr>
        <p:sp>
          <p:nvSpPr>
            <p:cNvPr id="31" name="Rectángulo 30">
              <a:extLst>
                <a:ext uri="{FF2B5EF4-FFF2-40B4-BE49-F238E27FC236}">
                  <a16:creationId xmlns:a16="http://schemas.microsoft.com/office/drawing/2014/main" id="{16B86A5C-EAAB-20DA-C8FC-D3F9A0B6453F}"/>
                </a:ext>
              </a:extLst>
            </p:cNvPr>
            <p:cNvSpPr/>
            <p:nvPr/>
          </p:nvSpPr>
          <p:spPr>
            <a:xfrm>
              <a:off x="11928718" y="1796074"/>
              <a:ext cx="45719" cy="3634629"/>
            </a:xfrm>
            <a:prstGeom prst="rect">
              <a:avLst/>
            </a:prstGeom>
            <a:solidFill>
              <a:srgbClr val="2283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2" name="Rectángulo 31">
              <a:extLst>
                <a:ext uri="{FF2B5EF4-FFF2-40B4-BE49-F238E27FC236}">
                  <a16:creationId xmlns:a16="http://schemas.microsoft.com/office/drawing/2014/main" id="{240BA929-8D80-7F4F-0B2D-BA069231C302}"/>
                </a:ext>
              </a:extLst>
            </p:cNvPr>
            <p:cNvSpPr/>
            <p:nvPr/>
          </p:nvSpPr>
          <p:spPr>
            <a:xfrm>
              <a:off x="12001239" y="1796074"/>
              <a:ext cx="45719" cy="3634629"/>
            </a:xfrm>
            <a:prstGeom prst="rect">
              <a:avLst/>
            </a:prstGeom>
            <a:solidFill>
              <a:srgbClr val="0F4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448363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7FC780A1-2D0B-4AF4-4D83-28B3BDC39AFD}"/>
              </a:ext>
            </a:extLst>
          </p:cNvPr>
          <p:cNvSpPr>
            <a:spLocks/>
          </p:cNvSpPr>
          <p:nvPr/>
        </p:nvSpPr>
        <p:spPr bwMode="auto">
          <a:xfrm>
            <a:off x="371355" y="561818"/>
            <a:ext cx="5320963" cy="11675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91440" tIns="137160" rIns="91440" bIns="45720" anchor="ctr" anchorCtr="0">
            <a:spAutoFit/>
          </a:bodyPr>
          <a:lstStyle/>
          <a:p>
            <a:pPr defTabSz="2286000">
              <a:lnSpc>
                <a:spcPts val="3700"/>
              </a:lnSpc>
            </a:pPr>
            <a:r>
              <a:rPr lang="en-US" sz="4000" dirty="0">
                <a:solidFill>
                  <a:srgbClr val="0F457A"/>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Our Community’s </a:t>
            </a:r>
            <a:r>
              <a:rPr lang="en-US" sz="40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Business Priorities</a:t>
            </a:r>
          </a:p>
        </p:txBody>
      </p:sp>
      <p:pic>
        <p:nvPicPr>
          <p:cNvPr id="9" name="Imagen 8">
            <a:extLst>
              <a:ext uri="{FF2B5EF4-FFF2-40B4-BE49-F238E27FC236}">
                <a16:creationId xmlns:a16="http://schemas.microsoft.com/office/drawing/2014/main" id="{15646AD6-1E8B-9F8E-EC82-0C32435BE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747" y="591449"/>
            <a:ext cx="453839" cy="529099"/>
          </a:xfrm>
          <a:prstGeom prst="rect">
            <a:avLst/>
          </a:prstGeom>
        </p:spPr>
      </p:pic>
      <p:sp>
        <p:nvSpPr>
          <p:cNvPr id="4" name="Subtitle 2">
            <a:extLst>
              <a:ext uri="{FF2B5EF4-FFF2-40B4-BE49-F238E27FC236}">
                <a16:creationId xmlns:a16="http://schemas.microsoft.com/office/drawing/2014/main" id="{9D4C39C8-F87F-70E0-0CA2-A6B192D25CE8}"/>
              </a:ext>
            </a:extLst>
          </p:cNvPr>
          <p:cNvSpPr txBox="1">
            <a:spLocks/>
          </p:cNvSpPr>
          <p:nvPr/>
        </p:nvSpPr>
        <p:spPr>
          <a:xfrm>
            <a:off x="5746328" y="2041342"/>
            <a:ext cx="6321626" cy="3275675"/>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571500" indent="-371475" algn="l" defTabSz="543818">
              <a:lnSpc>
                <a:spcPct val="200000"/>
              </a:lnSpc>
              <a:spcBef>
                <a:spcPts val="0"/>
              </a:spcBef>
              <a:buFont typeface="+mj-lt"/>
              <a:buAutoNum type="arabicPeriod"/>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Access to Capital and Credit Education</a:t>
            </a:r>
          </a:p>
          <a:p>
            <a:pPr marL="571500" indent="-371475" algn="l" defTabSz="543818">
              <a:lnSpc>
                <a:spcPct val="200000"/>
              </a:lnSpc>
              <a:spcBef>
                <a:spcPts val="0"/>
              </a:spcBef>
              <a:buFont typeface="+mj-lt"/>
              <a:buAutoNum type="arabicPeriod"/>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The Need for Private Sector and Federal Procurement Contracts</a:t>
            </a:r>
          </a:p>
          <a:p>
            <a:pPr marL="571500" indent="-371475" algn="l" defTabSz="543818">
              <a:lnSpc>
                <a:spcPct val="200000"/>
              </a:lnSpc>
              <a:spcBef>
                <a:spcPts val="0"/>
              </a:spcBef>
              <a:buFont typeface="+mj-lt"/>
              <a:buAutoNum type="arabicPeriod"/>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Access to Technical Assistance and Capacity Building</a:t>
            </a:r>
          </a:p>
          <a:p>
            <a:pPr marL="571500" indent="-371475" algn="l" defTabSz="543818">
              <a:lnSpc>
                <a:spcPct val="200000"/>
              </a:lnSpc>
              <a:spcBef>
                <a:spcPts val="0"/>
              </a:spcBef>
              <a:buFont typeface="+mj-lt"/>
              <a:buAutoNum type="arabicPeriod"/>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Latinos and the Digital Divide: Access to Broadband, Wi-Fi, and Technology</a:t>
            </a:r>
          </a:p>
          <a:p>
            <a:pPr marL="571500" indent="-371475" algn="l" defTabSz="543818">
              <a:lnSpc>
                <a:spcPct val="200000"/>
              </a:lnSpc>
              <a:spcBef>
                <a:spcPts val="0"/>
              </a:spcBef>
              <a:buFont typeface="+mj-lt"/>
              <a:buAutoNum type="arabicPeriod"/>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Investing in the Future: Job Training and Workforce Development</a:t>
            </a:r>
          </a:p>
          <a:p>
            <a:pPr marL="571500" indent="-371475" algn="l" defTabSz="543818">
              <a:lnSpc>
                <a:spcPct val="200000"/>
              </a:lnSpc>
              <a:spcBef>
                <a:spcPts val="0"/>
              </a:spcBef>
              <a:buFont typeface="+mj-lt"/>
              <a:buAutoNum type="arabicPeriod"/>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Bipartisan Infrastructure Law</a:t>
            </a:r>
          </a:p>
        </p:txBody>
      </p:sp>
      <p:grpSp>
        <p:nvGrpSpPr>
          <p:cNvPr id="10" name="Grupo 9">
            <a:extLst>
              <a:ext uri="{FF2B5EF4-FFF2-40B4-BE49-F238E27FC236}">
                <a16:creationId xmlns:a16="http://schemas.microsoft.com/office/drawing/2014/main" id="{70779F90-FE66-CB2E-AEAA-2A089FAC6D69}"/>
              </a:ext>
            </a:extLst>
          </p:cNvPr>
          <p:cNvGrpSpPr/>
          <p:nvPr/>
        </p:nvGrpSpPr>
        <p:grpSpPr>
          <a:xfrm>
            <a:off x="0" y="1694410"/>
            <a:ext cx="5746327" cy="3995190"/>
            <a:chOff x="0" y="1694410"/>
            <a:chExt cx="5746327" cy="3995190"/>
          </a:xfrm>
        </p:grpSpPr>
        <p:pic>
          <p:nvPicPr>
            <p:cNvPr id="6" name="Imagen 5">
              <a:extLst>
                <a:ext uri="{FF2B5EF4-FFF2-40B4-BE49-F238E27FC236}">
                  <a16:creationId xmlns:a16="http://schemas.microsoft.com/office/drawing/2014/main" id="{9E4F73DE-CE19-E483-1D30-B61AE6B95B99}"/>
                </a:ext>
              </a:extLst>
            </p:cNvPr>
            <p:cNvPicPr>
              <a:picLocks noChangeAspect="1"/>
            </p:cNvPicPr>
            <p:nvPr/>
          </p:nvPicPr>
          <p:blipFill>
            <a:blip r:embed="rId3"/>
            <a:stretch>
              <a:fillRect/>
            </a:stretch>
          </p:blipFill>
          <p:spPr>
            <a:xfrm>
              <a:off x="0" y="1816525"/>
              <a:ext cx="5632282" cy="3750960"/>
            </a:xfrm>
            <a:prstGeom prst="rect">
              <a:avLst/>
            </a:prstGeom>
          </p:spPr>
        </p:pic>
        <p:sp>
          <p:nvSpPr>
            <p:cNvPr id="7" name="Rectángulo 6">
              <a:extLst>
                <a:ext uri="{FF2B5EF4-FFF2-40B4-BE49-F238E27FC236}">
                  <a16:creationId xmlns:a16="http://schemas.microsoft.com/office/drawing/2014/main" id="{92E8C4C8-A9A4-2BDE-B77C-88C826BAD514}"/>
                </a:ext>
              </a:extLst>
            </p:cNvPr>
            <p:cNvSpPr/>
            <p:nvPr/>
          </p:nvSpPr>
          <p:spPr>
            <a:xfrm>
              <a:off x="3606800" y="5232400"/>
              <a:ext cx="2139527"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 name="Rectángulo 7">
              <a:extLst>
                <a:ext uri="{FF2B5EF4-FFF2-40B4-BE49-F238E27FC236}">
                  <a16:creationId xmlns:a16="http://schemas.microsoft.com/office/drawing/2014/main" id="{B983FD0C-64EA-2BA9-64B0-C79053781A1D}"/>
                </a:ext>
              </a:extLst>
            </p:cNvPr>
            <p:cNvSpPr/>
            <p:nvPr/>
          </p:nvSpPr>
          <p:spPr>
            <a:xfrm>
              <a:off x="5031918" y="1694410"/>
              <a:ext cx="660400" cy="92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1680630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15646AD6-1E8B-9F8E-EC82-0C32435BE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3073" y="514879"/>
            <a:ext cx="453839" cy="529099"/>
          </a:xfrm>
          <a:prstGeom prst="rect">
            <a:avLst/>
          </a:prstGeom>
        </p:spPr>
      </p:pic>
      <p:sp>
        <p:nvSpPr>
          <p:cNvPr id="2" name="Rectangle 13">
            <a:extLst>
              <a:ext uri="{FF2B5EF4-FFF2-40B4-BE49-F238E27FC236}">
                <a16:creationId xmlns:a16="http://schemas.microsoft.com/office/drawing/2014/main" id="{11465C11-DE9D-AA8C-FEF5-74374C407D35}"/>
              </a:ext>
            </a:extLst>
          </p:cNvPr>
          <p:cNvSpPr>
            <a:spLocks/>
          </p:cNvSpPr>
          <p:nvPr/>
        </p:nvSpPr>
        <p:spPr bwMode="auto">
          <a:xfrm>
            <a:off x="315912" y="510019"/>
            <a:ext cx="5011000" cy="1147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91440" tIns="137160" rIns="91440" bIns="45720" anchor="ctr" anchorCtr="0">
            <a:spAutoFit/>
          </a:bodyPr>
          <a:lstStyle/>
          <a:p>
            <a:pPr defTabSz="2286000">
              <a:lnSpc>
                <a:spcPts val="3700"/>
              </a:lnSpc>
            </a:pPr>
            <a:r>
              <a:rPr lang="en-US" sz="4000" dirty="0">
                <a:solidFill>
                  <a:srgbClr val="0F457A"/>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1. Access to Capital </a:t>
            </a:r>
            <a:r>
              <a:rPr lang="en-US" sz="40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and Credit Education</a:t>
            </a:r>
          </a:p>
        </p:txBody>
      </p:sp>
      <p:sp>
        <p:nvSpPr>
          <p:cNvPr id="5" name="Subtitle 2">
            <a:extLst>
              <a:ext uri="{FF2B5EF4-FFF2-40B4-BE49-F238E27FC236}">
                <a16:creationId xmlns:a16="http://schemas.microsoft.com/office/drawing/2014/main" id="{522AF5CB-21A9-54A6-3909-E99AC86E0A43}"/>
              </a:ext>
            </a:extLst>
          </p:cNvPr>
          <p:cNvSpPr txBox="1">
            <a:spLocks/>
          </p:cNvSpPr>
          <p:nvPr/>
        </p:nvSpPr>
        <p:spPr>
          <a:xfrm>
            <a:off x="6092287" y="840398"/>
            <a:ext cx="5662164" cy="526660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542925" indent="-342900" algn="l" defTabSz="543818">
              <a:lnSpc>
                <a:spcPct val="150000"/>
              </a:lnSpc>
              <a:spcBef>
                <a:spcPts val="0"/>
              </a:spcBef>
              <a:buAutoNum type="alphaUcPeriod"/>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Out of all the money appropriated by Congress through CARES Act for the Paycheck Protection Program (PPP) economic relief loans, 65% of the program’s loan dollars went to majority-white neighborhoods, 5% went to majority-Black neighborhoods and 8%went to majority-Latino neighborhoods </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The Business Journals</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a:t>
            </a:r>
          </a:p>
          <a:p>
            <a:pPr marL="542925" indent="-342900" algn="l" defTabSz="543818">
              <a:lnSpc>
                <a:spcPct val="150000"/>
              </a:lnSpc>
              <a:spcBef>
                <a:spcPts val="0"/>
              </a:spcBef>
              <a:buAutoNum type="alphaUcPeriod"/>
            </a:pPr>
            <a:endParaRPr lang="en-US" sz="1500" dirty="0">
              <a:solidFill>
                <a:schemeClr val="tx1"/>
              </a:solidFill>
              <a:highlight>
                <a:srgbClr val="FFFF00"/>
              </a:highlight>
              <a:latin typeface="Open Sans Light" panose="020B0306030504020204" pitchFamily="34" charset="0"/>
              <a:ea typeface="Open Sans Light" panose="020B0306030504020204" pitchFamily="34" charset="0"/>
              <a:cs typeface="Open Sans Light" panose="020B0306030504020204" pitchFamily="34" charset="0"/>
            </a:endParaRPr>
          </a:p>
          <a:p>
            <a:pPr marL="542925" indent="-342900" algn="l" defTabSz="543818">
              <a:lnSpc>
                <a:spcPct val="150000"/>
              </a:lnSpc>
              <a:spcBef>
                <a:spcPts val="0"/>
              </a:spcBef>
              <a:buAutoNum type="alphaUcPeriod"/>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If we provided the capital for Latino companies to scale up, we would add another $1.47 trillion to the U.S. economy through jobs created, etc. </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The Aspen Institute</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 </a:t>
            </a:r>
          </a:p>
          <a:p>
            <a:pPr marL="542925" indent="-342900" algn="l" defTabSz="543818">
              <a:lnSpc>
                <a:spcPct val="150000"/>
              </a:lnSpc>
              <a:spcBef>
                <a:spcPts val="0"/>
              </a:spcBef>
              <a:buAutoNum type="alphaUcPeriod"/>
            </a:pPr>
            <a:endParaRPr lang="en-US" sz="1500" dirty="0">
              <a:solidFill>
                <a:schemeClr val="tx1"/>
              </a:solidFill>
              <a:highlight>
                <a:srgbClr val="FFFF00"/>
              </a:highlight>
              <a:latin typeface="Open Sans Light" panose="020B0306030504020204" pitchFamily="34" charset="0"/>
              <a:ea typeface="Open Sans Light" panose="020B0306030504020204" pitchFamily="34" charset="0"/>
              <a:cs typeface="Open Sans Light" panose="020B0306030504020204" pitchFamily="34" charset="0"/>
            </a:endParaRPr>
          </a:p>
          <a:p>
            <a:pPr marL="542925" indent="-342900" algn="l" defTabSz="543818">
              <a:lnSpc>
                <a:spcPct val="150000"/>
              </a:lnSpc>
              <a:spcBef>
                <a:spcPts val="0"/>
              </a:spcBef>
              <a:buAutoNum type="alphaUcPeriod"/>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Latino entrepreneurs disproportionately could not access PPP forgivable loans due to the lack of information on the program, a complicated application process, and limited outreach.</a:t>
            </a:r>
          </a:p>
        </p:txBody>
      </p:sp>
      <p:grpSp>
        <p:nvGrpSpPr>
          <p:cNvPr id="12" name="Grupo 11">
            <a:extLst>
              <a:ext uri="{FF2B5EF4-FFF2-40B4-BE49-F238E27FC236}">
                <a16:creationId xmlns:a16="http://schemas.microsoft.com/office/drawing/2014/main" id="{A7945012-7412-DCCD-B891-B2E819B56A0B}"/>
              </a:ext>
            </a:extLst>
          </p:cNvPr>
          <p:cNvGrpSpPr/>
          <p:nvPr/>
        </p:nvGrpSpPr>
        <p:grpSpPr>
          <a:xfrm>
            <a:off x="434334" y="1660591"/>
            <a:ext cx="5607323" cy="4446411"/>
            <a:chOff x="434334" y="1660591"/>
            <a:chExt cx="5607323" cy="4446411"/>
          </a:xfrm>
        </p:grpSpPr>
        <p:pic>
          <p:nvPicPr>
            <p:cNvPr id="6" name="Imagen 5">
              <a:extLst>
                <a:ext uri="{FF2B5EF4-FFF2-40B4-BE49-F238E27FC236}">
                  <a16:creationId xmlns:a16="http://schemas.microsoft.com/office/drawing/2014/main" id="{00C62E7E-FB88-2C23-30AA-D29AAC61E2A7}"/>
                </a:ext>
              </a:extLst>
            </p:cNvPr>
            <p:cNvPicPr>
              <a:picLocks noChangeAspect="1"/>
            </p:cNvPicPr>
            <p:nvPr/>
          </p:nvPicPr>
          <p:blipFill rotWithShape="1">
            <a:blip r:embed="rId5"/>
            <a:srcRect l="13078" r="53333"/>
            <a:stretch/>
          </p:blipFill>
          <p:spPr>
            <a:xfrm>
              <a:off x="3801423" y="1660591"/>
              <a:ext cx="2240234" cy="4446411"/>
            </a:xfrm>
            <a:prstGeom prst="rect">
              <a:avLst/>
            </a:prstGeom>
          </p:spPr>
        </p:pic>
        <p:pic>
          <p:nvPicPr>
            <p:cNvPr id="8" name="Imagen 7">
              <a:extLst>
                <a:ext uri="{FF2B5EF4-FFF2-40B4-BE49-F238E27FC236}">
                  <a16:creationId xmlns:a16="http://schemas.microsoft.com/office/drawing/2014/main" id="{58227E67-BB12-D953-F1DA-2E7EAB736ADB}"/>
                </a:ext>
              </a:extLst>
            </p:cNvPr>
            <p:cNvPicPr>
              <a:picLocks noChangeAspect="1"/>
            </p:cNvPicPr>
            <p:nvPr/>
          </p:nvPicPr>
          <p:blipFill>
            <a:blip r:embed="rId6"/>
            <a:stretch>
              <a:fillRect/>
            </a:stretch>
          </p:blipFill>
          <p:spPr>
            <a:xfrm>
              <a:off x="437549" y="1676113"/>
              <a:ext cx="3313244" cy="2208829"/>
            </a:xfrm>
            <a:prstGeom prst="rect">
              <a:avLst/>
            </a:prstGeom>
          </p:spPr>
        </p:pic>
        <p:pic>
          <p:nvPicPr>
            <p:cNvPr id="11" name="Imagen 10">
              <a:extLst>
                <a:ext uri="{FF2B5EF4-FFF2-40B4-BE49-F238E27FC236}">
                  <a16:creationId xmlns:a16="http://schemas.microsoft.com/office/drawing/2014/main" id="{8C2B1B0A-612D-6A88-99DB-997333D5DA4C}"/>
                </a:ext>
              </a:extLst>
            </p:cNvPr>
            <p:cNvPicPr>
              <a:picLocks noChangeAspect="1"/>
            </p:cNvPicPr>
            <p:nvPr/>
          </p:nvPicPr>
          <p:blipFill>
            <a:blip r:embed="rId7"/>
            <a:stretch>
              <a:fillRect/>
            </a:stretch>
          </p:blipFill>
          <p:spPr>
            <a:xfrm>
              <a:off x="434334" y="3899746"/>
              <a:ext cx="3316459" cy="2207256"/>
            </a:xfrm>
            <a:prstGeom prst="rect">
              <a:avLst/>
            </a:prstGeom>
          </p:spPr>
        </p:pic>
      </p:grpSp>
    </p:spTree>
    <p:extLst>
      <p:ext uri="{BB962C8B-B14F-4D97-AF65-F5344CB8AC3E}">
        <p14:creationId xmlns:p14="http://schemas.microsoft.com/office/powerpoint/2010/main" val="3224226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15646AD6-1E8B-9F8E-EC82-0C32435BE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3545" y="532499"/>
            <a:ext cx="453839" cy="529099"/>
          </a:xfrm>
          <a:prstGeom prst="rect">
            <a:avLst/>
          </a:prstGeom>
        </p:spPr>
      </p:pic>
      <p:sp>
        <p:nvSpPr>
          <p:cNvPr id="3" name="Rectangle 13">
            <a:extLst>
              <a:ext uri="{FF2B5EF4-FFF2-40B4-BE49-F238E27FC236}">
                <a16:creationId xmlns:a16="http://schemas.microsoft.com/office/drawing/2014/main" id="{C5F9B7DD-F85E-F7B1-314B-045F9FB16971}"/>
              </a:ext>
            </a:extLst>
          </p:cNvPr>
          <p:cNvSpPr>
            <a:spLocks/>
          </p:cNvSpPr>
          <p:nvPr/>
        </p:nvSpPr>
        <p:spPr bwMode="auto">
          <a:xfrm>
            <a:off x="366713" y="532499"/>
            <a:ext cx="8158700" cy="1147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91440" tIns="137160" rIns="91440" bIns="45720" anchor="ctr" anchorCtr="0">
            <a:spAutoFit/>
          </a:bodyPr>
          <a:lstStyle/>
          <a:p>
            <a:pPr marL="510382" indent="-510382" defTabSz="2286000">
              <a:lnSpc>
                <a:spcPts val="3700"/>
              </a:lnSpc>
            </a:pPr>
            <a:r>
              <a:rPr lang="en-US" sz="4000" dirty="0">
                <a:solidFill>
                  <a:srgbClr val="0F457A"/>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2. The Need for Private Sector and </a:t>
            </a:r>
            <a:r>
              <a:rPr lang="en-US" sz="40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Federal Procurement Contracts</a:t>
            </a:r>
          </a:p>
        </p:txBody>
      </p:sp>
      <p:sp>
        <p:nvSpPr>
          <p:cNvPr id="4" name="Subtitle 2">
            <a:extLst>
              <a:ext uri="{FF2B5EF4-FFF2-40B4-BE49-F238E27FC236}">
                <a16:creationId xmlns:a16="http://schemas.microsoft.com/office/drawing/2014/main" id="{33DDF211-8265-52AC-503C-4E20426849CA}"/>
              </a:ext>
            </a:extLst>
          </p:cNvPr>
          <p:cNvSpPr txBox="1">
            <a:spLocks/>
          </p:cNvSpPr>
          <p:nvPr/>
        </p:nvSpPr>
        <p:spPr>
          <a:xfrm>
            <a:off x="360081" y="1773276"/>
            <a:ext cx="6436166" cy="495728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657225" indent="-457200" algn="l" defTabSz="543818">
              <a:lnSpc>
                <a:spcPct val="100000"/>
              </a:lnSpc>
              <a:spcBef>
                <a:spcPts val="0"/>
              </a:spcBef>
              <a:buFont typeface="+mj-lt"/>
              <a:buAutoNum type="alphaUcPeriod"/>
            </a:pPr>
            <a:endPar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marL="657225" indent="-457200" algn="l" defTabSz="543818">
              <a:lnSpc>
                <a:spcPct val="100000"/>
              </a:lnSpc>
              <a:spcBef>
                <a:spcPts val="0"/>
              </a:spcBef>
              <a:buFont typeface="+mj-lt"/>
              <a:buAutoNum type="alphaUcPeriod"/>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By any measure, Latinos are the least represented on corporate boards, yet are the second largest population group, totaling 62.1 million Americans and contributing $9 billion to the economy year-over-year </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Latino Corporate Directors Association</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 </a:t>
            </a:r>
          </a:p>
          <a:p>
            <a:pPr marL="657225" indent="-457200" algn="l" defTabSz="543818">
              <a:lnSpc>
                <a:spcPct val="100000"/>
              </a:lnSpc>
              <a:spcBef>
                <a:spcPts val="0"/>
              </a:spcBef>
              <a:buFont typeface="+mj-lt"/>
              <a:buAutoNum type="alphaUcPeriod"/>
            </a:pPr>
            <a:endPar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marL="657225" indent="-457200" algn="l" defTabSz="543818">
              <a:lnSpc>
                <a:spcPct val="100000"/>
              </a:lnSpc>
              <a:spcBef>
                <a:spcPts val="0"/>
              </a:spcBef>
              <a:buFont typeface="+mj-lt"/>
              <a:buAutoNum type="alphaUcPeriod"/>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Latinos hold only </a:t>
            </a: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4.4% </a:t>
            </a: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of seats in the boardroom of the Fortune 500 companies, which does not reflect the population’s purchasing power from these companies </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Latino Corporate Directors Association</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 </a:t>
            </a:r>
          </a:p>
          <a:p>
            <a:pPr marL="657225" indent="-457200" algn="l" defTabSz="543818">
              <a:lnSpc>
                <a:spcPct val="100000"/>
              </a:lnSpc>
              <a:spcBef>
                <a:spcPts val="0"/>
              </a:spcBef>
              <a:buFont typeface="+mj-lt"/>
              <a:buAutoNum type="alphaUcPeriod"/>
            </a:pPr>
            <a:endParaRPr lang="en-US" sz="1500"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657225" indent="-457200" algn="l" defTabSz="543818">
              <a:lnSpc>
                <a:spcPct val="100000"/>
              </a:lnSpc>
              <a:spcBef>
                <a:spcPts val="0"/>
              </a:spcBef>
              <a:buFont typeface="+mj-lt"/>
              <a:buAutoNum type="alphaUcPeriod"/>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Ten years ago, 87% of Fortune 1000 companies lacked US Latino directors. Today, approximately 65% lack a Latino on the board. Today, less than 50% of Fortune 100 companies lack a Latino on the board of directors </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Latino Corporate Directors Association</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 </a:t>
            </a:r>
          </a:p>
          <a:p>
            <a:pPr marL="657225" indent="-457200" algn="l" defTabSz="543818">
              <a:lnSpc>
                <a:spcPct val="100000"/>
              </a:lnSpc>
              <a:spcBef>
                <a:spcPts val="0"/>
              </a:spcBef>
              <a:buFont typeface="+mj-lt"/>
              <a:buAutoNum type="alphaUcPeriod"/>
            </a:pPr>
            <a:endPar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657225" indent="-457200" algn="l" defTabSz="543818">
              <a:lnSpc>
                <a:spcPct val="100000"/>
              </a:lnSpc>
              <a:spcBef>
                <a:spcPts val="0"/>
              </a:spcBef>
              <a:buFont typeface="+mj-lt"/>
              <a:buAutoNum type="alphaUcPeriod"/>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Latinas continue to be least represented with 1% of board seats on the Fortune 500; the lowest number of seats of any gender or major ethnic group </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Latino Corporate Directors Association</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 </a:t>
            </a:r>
          </a:p>
          <a:p>
            <a:pPr marL="657225" indent="-457200" algn="l" defTabSz="543818">
              <a:lnSpc>
                <a:spcPct val="100000"/>
              </a:lnSpc>
              <a:spcBef>
                <a:spcPts val="0"/>
              </a:spcBef>
              <a:buFont typeface="+mj-lt"/>
              <a:buAutoNum type="alphaUcPeriod"/>
            </a:pPr>
            <a:endPar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11" name="Grupo 10">
            <a:extLst>
              <a:ext uri="{FF2B5EF4-FFF2-40B4-BE49-F238E27FC236}">
                <a16:creationId xmlns:a16="http://schemas.microsoft.com/office/drawing/2014/main" id="{39A5DA3C-2CB7-9B84-42EE-4E4251267641}"/>
              </a:ext>
            </a:extLst>
          </p:cNvPr>
          <p:cNvGrpSpPr/>
          <p:nvPr/>
        </p:nvGrpSpPr>
        <p:grpSpPr>
          <a:xfrm>
            <a:off x="6856163" y="1698680"/>
            <a:ext cx="5335837" cy="4234287"/>
            <a:chOff x="6628130" y="1541889"/>
            <a:chExt cx="5563870" cy="4415244"/>
          </a:xfrm>
        </p:grpSpPr>
        <p:pic>
          <p:nvPicPr>
            <p:cNvPr id="6" name="Imagen 5">
              <a:extLst>
                <a:ext uri="{FF2B5EF4-FFF2-40B4-BE49-F238E27FC236}">
                  <a16:creationId xmlns:a16="http://schemas.microsoft.com/office/drawing/2014/main" id="{5D4AB37D-5349-66BD-C7A9-D5E8BDA8A6B4}"/>
                </a:ext>
              </a:extLst>
            </p:cNvPr>
            <p:cNvPicPr>
              <a:picLocks noChangeAspect="1"/>
            </p:cNvPicPr>
            <p:nvPr/>
          </p:nvPicPr>
          <p:blipFill rotWithShape="1">
            <a:blip r:embed="rId4"/>
            <a:srcRect l="46667"/>
            <a:stretch/>
          </p:blipFill>
          <p:spPr>
            <a:xfrm>
              <a:off x="9041728" y="1541889"/>
              <a:ext cx="3150272" cy="3937840"/>
            </a:xfrm>
            <a:prstGeom prst="rect">
              <a:avLst/>
            </a:prstGeom>
          </p:spPr>
        </p:pic>
        <p:pic>
          <p:nvPicPr>
            <p:cNvPr id="10" name="Imagen 9">
              <a:extLst>
                <a:ext uri="{FF2B5EF4-FFF2-40B4-BE49-F238E27FC236}">
                  <a16:creationId xmlns:a16="http://schemas.microsoft.com/office/drawing/2014/main" id="{4B579699-1840-BAB0-2483-D2378E0EED16}"/>
                </a:ext>
              </a:extLst>
            </p:cNvPr>
            <p:cNvPicPr>
              <a:picLocks noChangeAspect="1"/>
            </p:cNvPicPr>
            <p:nvPr/>
          </p:nvPicPr>
          <p:blipFill rotWithShape="1">
            <a:blip r:embed="rId4"/>
            <a:srcRect l="588" r="59609"/>
            <a:stretch/>
          </p:blipFill>
          <p:spPr>
            <a:xfrm>
              <a:off x="6628130" y="2019293"/>
              <a:ext cx="2351122" cy="3937840"/>
            </a:xfrm>
            <a:prstGeom prst="rect">
              <a:avLst/>
            </a:prstGeom>
          </p:spPr>
        </p:pic>
      </p:grpSp>
    </p:spTree>
    <p:extLst>
      <p:ext uri="{BB962C8B-B14F-4D97-AF65-F5344CB8AC3E}">
        <p14:creationId xmlns:p14="http://schemas.microsoft.com/office/powerpoint/2010/main" val="326112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BA983A88-7B97-4501-7D5E-B677A8496369}"/>
              </a:ext>
            </a:extLst>
          </p:cNvPr>
          <p:cNvSpPr>
            <a:spLocks/>
          </p:cNvSpPr>
          <p:nvPr/>
        </p:nvSpPr>
        <p:spPr bwMode="auto">
          <a:xfrm>
            <a:off x="366713" y="417604"/>
            <a:ext cx="7916050" cy="1147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91440" tIns="137160" rIns="91440" bIns="45720" anchor="t" anchorCtr="0">
            <a:spAutoFit/>
          </a:bodyPr>
          <a:lstStyle/>
          <a:p>
            <a:pPr marL="569913" indent="-569913" defTabSz="2286000">
              <a:lnSpc>
                <a:spcPts val="3700"/>
              </a:lnSpc>
            </a:pPr>
            <a:r>
              <a:rPr lang="en-US" sz="40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3. </a:t>
            </a:r>
            <a:r>
              <a:rPr lang="en-US" sz="4000" dirty="0">
                <a:solidFill>
                  <a:srgbClr val="0F457A"/>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Access to Technical Assistance </a:t>
            </a:r>
            <a:r>
              <a:rPr lang="en-US" sz="40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and Capacity Building</a:t>
            </a:r>
          </a:p>
        </p:txBody>
      </p:sp>
      <p:sp>
        <p:nvSpPr>
          <p:cNvPr id="5" name="Subtitle 2">
            <a:extLst>
              <a:ext uri="{FF2B5EF4-FFF2-40B4-BE49-F238E27FC236}">
                <a16:creationId xmlns:a16="http://schemas.microsoft.com/office/drawing/2014/main" id="{BE1EAC25-93FD-4714-11CF-8A03D104FE50}"/>
              </a:ext>
            </a:extLst>
          </p:cNvPr>
          <p:cNvSpPr txBox="1">
            <a:spLocks/>
          </p:cNvSpPr>
          <p:nvPr/>
        </p:nvSpPr>
        <p:spPr>
          <a:xfrm>
            <a:off x="5632476" y="1899579"/>
            <a:ext cx="6411580" cy="449562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571500" indent="-371475" algn="l" defTabSz="543818">
              <a:lnSpc>
                <a:spcPct val="100000"/>
              </a:lnSpc>
              <a:spcBef>
                <a:spcPts val="0"/>
              </a:spcBef>
              <a:buFont typeface="+mj-lt"/>
              <a:buAutoNum type="alphaUcPeriod"/>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Out of the five million Latino owned businesses, only three percent have scaled over $1 million in annual sales. There is much room to grow as it relates to contracting awards by Fortune 500 companies to Latino owned businesses </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hlinkClick r:id="rId2">
                  <a:extLst>
                    <a:ext uri="{A12FA001-AC4F-418D-AE19-62706E023703}">
                      <ahyp:hlinkClr xmlns:ahyp="http://schemas.microsoft.com/office/drawing/2018/hyperlinkcolor" val="tx"/>
                    </a:ext>
                  </a:extLst>
                </a:hlinkClick>
              </a:rPr>
              <a:t>(Hispanic Small Business)</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a:t>
            </a:r>
          </a:p>
          <a:p>
            <a:pPr marL="571500" indent="-371475" algn="l" defTabSz="543818">
              <a:lnSpc>
                <a:spcPct val="100000"/>
              </a:lnSpc>
              <a:spcBef>
                <a:spcPts val="0"/>
              </a:spcBef>
              <a:buFont typeface="+mj-lt"/>
              <a:buAutoNum type="alphaUcPeriod"/>
            </a:pPr>
            <a:endPar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571500" indent="-371475" algn="l" defTabSz="543818">
              <a:lnSpc>
                <a:spcPct val="100000"/>
              </a:lnSpc>
              <a:spcBef>
                <a:spcPts val="0"/>
              </a:spcBef>
              <a:buFont typeface="+mj-lt"/>
              <a:buAutoNum type="alphaUcPeriod"/>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Because most Latino businesses are small, they often do not have access to financial and human capital to increase production capacity </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(inBusiness)</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a:t>
            </a:r>
          </a:p>
          <a:p>
            <a:pPr marL="571500" indent="-371475" algn="l" defTabSz="543818">
              <a:lnSpc>
                <a:spcPct val="100000"/>
              </a:lnSpc>
              <a:spcBef>
                <a:spcPts val="0"/>
              </a:spcBef>
              <a:buFont typeface="+mj-lt"/>
              <a:buAutoNum type="alphaUcPeriod"/>
            </a:pPr>
            <a:endPar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571500" indent="-371475" algn="l" defTabSz="543818">
              <a:lnSpc>
                <a:spcPct val="100000"/>
              </a:lnSpc>
              <a:spcBef>
                <a:spcPts val="0"/>
              </a:spcBef>
              <a:buFont typeface="+mj-lt"/>
              <a:buAutoNum type="alphaUcPeriod"/>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97% of Fortune 500 companies have set percentage or dollar goals on supplier diversity, and 91% have a written company policy to include women and minority-owned businesses </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The Philadelphia Citizen</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 </a:t>
            </a:r>
          </a:p>
          <a:p>
            <a:pPr marL="571500" indent="-371475" algn="l" defTabSz="543818">
              <a:lnSpc>
                <a:spcPct val="100000"/>
              </a:lnSpc>
              <a:spcBef>
                <a:spcPts val="0"/>
              </a:spcBef>
              <a:buFont typeface="+mj-lt"/>
              <a:buAutoNum type="alphaUcPeriod"/>
            </a:pPr>
            <a:endPar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571500" indent="-371475" algn="l" defTabSz="543818">
              <a:lnSpc>
                <a:spcPct val="100000"/>
              </a:lnSpc>
              <a:spcBef>
                <a:spcPts val="0"/>
              </a:spcBef>
              <a:buFont typeface="+mj-lt"/>
              <a:buAutoNum type="alphaUcPeriod"/>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For members of the Billion Dollar Roundtable (BDR), Tier I diverse spend has hovered between 11.5 and 12% of the total U.S. procurement spend </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hlinkClick r:id="rId5">
                  <a:extLst>
                    <a:ext uri="{A12FA001-AC4F-418D-AE19-62706E023703}">
                      <ahyp:hlinkClr xmlns:ahyp="http://schemas.microsoft.com/office/drawing/2018/hyperlinkcolor" val="tx"/>
                    </a:ext>
                  </a:extLst>
                </a:hlinkClick>
              </a:rPr>
              <a:t>(Billion Dollar Roundtable)</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a:t>
            </a:r>
          </a:p>
          <a:p>
            <a:pPr marL="571500" indent="-371475" algn="l" defTabSz="543818">
              <a:lnSpc>
                <a:spcPct val="100000"/>
              </a:lnSpc>
              <a:spcBef>
                <a:spcPts val="0"/>
              </a:spcBef>
              <a:buFont typeface="+mj-lt"/>
              <a:buAutoNum type="alphaUcPeriod"/>
            </a:pPr>
            <a:endPar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14" name="Grupo 13">
            <a:extLst>
              <a:ext uri="{FF2B5EF4-FFF2-40B4-BE49-F238E27FC236}">
                <a16:creationId xmlns:a16="http://schemas.microsoft.com/office/drawing/2014/main" id="{578A919C-21E9-AE8D-506D-4460D7F7FAC1}"/>
              </a:ext>
            </a:extLst>
          </p:cNvPr>
          <p:cNvGrpSpPr/>
          <p:nvPr/>
        </p:nvGrpSpPr>
        <p:grpSpPr>
          <a:xfrm>
            <a:off x="0" y="1899579"/>
            <a:ext cx="5632476" cy="3594100"/>
            <a:chOff x="0" y="1899579"/>
            <a:chExt cx="5632476" cy="3594100"/>
          </a:xfrm>
        </p:grpSpPr>
        <p:pic>
          <p:nvPicPr>
            <p:cNvPr id="6" name="Imagen 5">
              <a:extLst>
                <a:ext uri="{FF2B5EF4-FFF2-40B4-BE49-F238E27FC236}">
                  <a16:creationId xmlns:a16="http://schemas.microsoft.com/office/drawing/2014/main" id="{15849BF4-FB35-5B8B-2B5F-7EDA04DBC435}"/>
                </a:ext>
              </a:extLst>
            </p:cNvPr>
            <p:cNvPicPr>
              <a:picLocks noChangeAspect="1"/>
            </p:cNvPicPr>
            <p:nvPr/>
          </p:nvPicPr>
          <p:blipFill rotWithShape="1">
            <a:blip r:embed="rId6"/>
            <a:srcRect l="14545"/>
            <a:stretch/>
          </p:blipFill>
          <p:spPr>
            <a:xfrm>
              <a:off x="0" y="1899579"/>
              <a:ext cx="4612470" cy="3594100"/>
            </a:xfrm>
            <a:prstGeom prst="rect">
              <a:avLst/>
            </a:prstGeom>
          </p:spPr>
        </p:pic>
        <p:grpSp>
          <p:nvGrpSpPr>
            <p:cNvPr id="13" name="Grupo 12">
              <a:extLst>
                <a:ext uri="{FF2B5EF4-FFF2-40B4-BE49-F238E27FC236}">
                  <a16:creationId xmlns:a16="http://schemas.microsoft.com/office/drawing/2014/main" id="{F837C6E7-FD2E-4D82-3A33-44DF73F88C60}"/>
                </a:ext>
              </a:extLst>
            </p:cNvPr>
            <p:cNvGrpSpPr/>
            <p:nvPr/>
          </p:nvGrpSpPr>
          <p:grpSpPr>
            <a:xfrm>
              <a:off x="2016542" y="2598234"/>
              <a:ext cx="3615934" cy="2542478"/>
              <a:chOff x="2016542" y="2598234"/>
              <a:chExt cx="3615934" cy="2542478"/>
            </a:xfrm>
          </p:grpSpPr>
          <p:sp>
            <p:nvSpPr>
              <p:cNvPr id="12" name="Rectángulo 11">
                <a:extLst>
                  <a:ext uri="{FF2B5EF4-FFF2-40B4-BE49-F238E27FC236}">
                    <a16:creationId xmlns:a16="http://schemas.microsoft.com/office/drawing/2014/main" id="{03A77526-B6D5-5D52-6736-C1949AC27AD1}"/>
                  </a:ext>
                </a:extLst>
              </p:cNvPr>
              <p:cNvSpPr/>
              <p:nvPr/>
            </p:nvSpPr>
            <p:spPr>
              <a:xfrm>
                <a:off x="2016542" y="2598234"/>
                <a:ext cx="2800786" cy="2542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1" name="Imagen 10">
                <a:extLst>
                  <a:ext uri="{FF2B5EF4-FFF2-40B4-BE49-F238E27FC236}">
                    <a16:creationId xmlns:a16="http://schemas.microsoft.com/office/drawing/2014/main" id="{9DE0889D-4B6A-C63C-7562-3336EF3847C7}"/>
                  </a:ext>
                </a:extLst>
              </p:cNvPr>
              <p:cNvPicPr>
                <a:picLocks noChangeAspect="1"/>
              </p:cNvPicPr>
              <p:nvPr/>
            </p:nvPicPr>
            <p:blipFill>
              <a:blip r:embed="rId7"/>
              <a:stretch>
                <a:fillRect/>
              </a:stretch>
            </p:blipFill>
            <p:spPr>
              <a:xfrm>
                <a:off x="2072297" y="2686093"/>
                <a:ext cx="3560179" cy="2370660"/>
              </a:xfrm>
              <a:prstGeom prst="rect">
                <a:avLst/>
              </a:prstGeom>
            </p:spPr>
          </p:pic>
        </p:grpSp>
      </p:grpSp>
      <p:pic>
        <p:nvPicPr>
          <p:cNvPr id="3" name="Imagen 2">
            <a:extLst>
              <a:ext uri="{FF2B5EF4-FFF2-40B4-BE49-F238E27FC236}">
                <a16:creationId xmlns:a16="http://schemas.microsoft.com/office/drawing/2014/main" id="{BF807C39-3314-A096-260F-1B7A9C69A0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2817" y="444817"/>
            <a:ext cx="453839" cy="529099"/>
          </a:xfrm>
          <a:prstGeom prst="rect">
            <a:avLst/>
          </a:prstGeom>
        </p:spPr>
      </p:pic>
    </p:spTree>
    <p:extLst>
      <p:ext uri="{BB962C8B-B14F-4D97-AF65-F5344CB8AC3E}">
        <p14:creationId xmlns:p14="http://schemas.microsoft.com/office/powerpoint/2010/main" val="3169172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C1BC0E04-D1EE-CFF2-859F-982ED275FEF6}"/>
              </a:ext>
            </a:extLst>
          </p:cNvPr>
          <p:cNvSpPr>
            <a:spLocks/>
          </p:cNvSpPr>
          <p:nvPr/>
        </p:nvSpPr>
        <p:spPr bwMode="auto">
          <a:xfrm>
            <a:off x="296395" y="529357"/>
            <a:ext cx="11075919" cy="1415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91440" tIns="137160" rIns="91440" bIns="45720" anchor="ctr" anchorCtr="0">
            <a:spAutoFit/>
          </a:bodyPr>
          <a:lstStyle/>
          <a:p>
            <a:pPr marL="569913" indent="-569913" defTabSz="2286000"/>
            <a:r>
              <a:rPr lang="en-US" sz="4000" dirty="0">
                <a:solidFill>
                  <a:srgbClr val="0F457A"/>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4. Latinos and the Digital Divide: </a:t>
            </a:r>
          </a:p>
          <a:p>
            <a:pPr marL="569913" indent="-569913" defTabSz="2286000"/>
            <a:r>
              <a:rPr lang="en-US" sz="40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Access to Broadband, Wi-Fi, and Technology</a:t>
            </a:r>
          </a:p>
        </p:txBody>
      </p:sp>
      <p:pic>
        <p:nvPicPr>
          <p:cNvPr id="9" name="Imagen 8">
            <a:extLst>
              <a:ext uri="{FF2B5EF4-FFF2-40B4-BE49-F238E27FC236}">
                <a16:creationId xmlns:a16="http://schemas.microsoft.com/office/drawing/2014/main" id="{15646AD6-1E8B-9F8E-EC82-0C32435BE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0929" y="658040"/>
            <a:ext cx="453839" cy="529099"/>
          </a:xfrm>
          <a:prstGeom prst="rect">
            <a:avLst/>
          </a:prstGeom>
        </p:spPr>
      </p:pic>
      <p:sp>
        <p:nvSpPr>
          <p:cNvPr id="4" name="Subtitle 2">
            <a:extLst>
              <a:ext uri="{FF2B5EF4-FFF2-40B4-BE49-F238E27FC236}">
                <a16:creationId xmlns:a16="http://schemas.microsoft.com/office/drawing/2014/main" id="{1D73A68A-9AC2-8099-0974-A10AA4F82475}"/>
              </a:ext>
            </a:extLst>
          </p:cNvPr>
          <p:cNvSpPr txBox="1">
            <a:spLocks/>
          </p:cNvSpPr>
          <p:nvPr/>
        </p:nvSpPr>
        <p:spPr>
          <a:xfrm>
            <a:off x="5834354" y="2529221"/>
            <a:ext cx="5627687" cy="334146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571500" indent="-371475" algn="l" defTabSz="543818">
              <a:lnSpc>
                <a:spcPct val="100000"/>
              </a:lnSpc>
              <a:spcBef>
                <a:spcPts val="0"/>
              </a:spcBef>
              <a:buFont typeface="+mj-lt"/>
              <a:buAutoNum type="alphaUcPeriod"/>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There is a digital divide between Latinos and non-Latinos in the United States because of a lack of reliable access to internet and high-speed broadband </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(Panoramas)</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a:t>
            </a:r>
          </a:p>
          <a:p>
            <a:pPr marL="571500" indent="-371475" algn="l" defTabSz="543818">
              <a:lnSpc>
                <a:spcPct val="100000"/>
              </a:lnSpc>
              <a:spcBef>
                <a:spcPts val="0"/>
              </a:spcBef>
              <a:buFont typeface="+mj-lt"/>
              <a:buAutoNum type="alphaUcPeriod"/>
            </a:pPr>
            <a:endPar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endParaRPr>
          </a:p>
          <a:p>
            <a:pPr marL="571500" indent="-371475" algn="l" defTabSz="543818">
              <a:lnSpc>
                <a:spcPct val="100000"/>
              </a:lnSpc>
              <a:spcBef>
                <a:spcPts val="0"/>
              </a:spcBef>
              <a:buFont typeface="+mj-lt"/>
              <a:buAutoNum type="alphaUcPeriod"/>
            </a:pPr>
            <a:r>
              <a:rPr lang="en-US" sz="150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80% of Latino adults say they access the internet via a mobile device such as a cellphone or tablet at least occasionally</a:t>
            </a: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500" dirty="0">
                <a:solidFill>
                  <a:srgbClr val="55AE5D"/>
                </a:solidFill>
                <a:effectLst/>
                <a:latin typeface="Open Sans Light" panose="020B0306030504020204" pitchFamily="34" charset="0"/>
                <a:ea typeface="Open Sans Light" panose="020B0306030504020204" pitchFamily="34" charset="0"/>
                <a:cs typeface="Open Sans Light" panose="020B0306030504020204" pitchFamily="34" charset="0"/>
                <a:hlinkClick r:id="rId5">
                  <a:extLst>
                    <a:ext uri="{A12FA001-AC4F-418D-AE19-62706E023703}">
                      <ahyp:hlinkClr xmlns:ahyp="http://schemas.microsoft.com/office/drawing/2018/hyperlinkcolor" val="tx"/>
                    </a:ext>
                  </a:extLst>
                </a:hlinkClick>
              </a:rPr>
              <a:t>(Pew </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hlinkClick r:id="rId5">
                  <a:extLst>
                    <a:ext uri="{A12FA001-AC4F-418D-AE19-62706E023703}">
                      <ahyp:hlinkClr xmlns:ahyp="http://schemas.microsoft.com/office/drawing/2018/hyperlinkcolor" val="tx"/>
                    </a:ext>
                  </a:extLst>
                </a:hlinkClick>
              </a:rPr>
              <a:t>R</a:t>
            </a:r>
            <a:r>
              <a:rPr lang="en-US" sz="1500" dirty="0">
                <a:solidFill>
                  <a:srgbClr val="55AE5D"/>
                </a:solidFill>
                <a:effectLst/>
                <a:latin typeface="Open Sans Light" panose="020B0306030504020204" pitchFamily="34" charset="0"/>
                <a:ea typeface="Open Sans Light" panose="020B0306030504020204" pitchFamily="34" charset="0"/>
                <a:cs typeface="Open Sans Light" panose="020B0306030504020204" pitchFamily="34" charset="0"/>
                <a:hlinkClick r:id="rId5">
                  <a:extLst>
                    <a:ext uri="{A12FA001-AC4F-418D-AE19-62706E023703}">
                      <ahyp:hlinkClr xmlns:ahyp="http://schemas.microsoft.com/office/drawing/2018/hyperlinkcolor" val="tx"/>
                    </a:ext>
                  </a:extLst>
                </a:hlinkClick>
              </a:rPr>
              <a:t>esearch Center)</a:t>
            </a:r>
            <a:r>
              <a:rPr lang="en-US" sz="1500" dirty="0">
                <a:solidFill>
                  <a:srgbClr val="55AE5D"/>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marL="571500" indent="-371475" algn="l" defTabSz="543818">
              <a:lnSpc>
                <a:spcPct val="100000"/>
              </a:lnSpc>
              <a:spcBef>
                <a:spcPts val="0"/>
              </a:spcBef>
              <a:buFont typeface="+mj-lt"/>
              <a:buAutoNum type="alphaUcPeriod"/>
            </a:pPr>
            <a:endPar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571500" indent="-371475" algn="l" defTabSz="543818">
              <a:lnSpc>
                <a:spcPct val="100000"/>
              </a:lnSpc>
              <a:spcBef>
                <a:spcPts val="0"/>
              </a:spcBef>
              <a:buFont typeface="+mj-lt"/>
              <a:buAutoNum type="alphaUcPeriod"/>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It is much harder to access job applications, medical records, and do homework on a smartphone.</a:t>
            </a:r>
          </a:p>
          <a:p>
            <a:pPr marL="571500" indent="-371475" algn="l" defTabSz="543818">
              <a:lnSpc>
                <a:spcPct val="100000"/>
              </a:lnSpc>
              <a:spcBef>
                <a:spcPts val="0"/>
              </a:spcBef>
              <a:buFont typeface="+mj-lt"/>
              <a:buAutoNum type="alphaUcPeriod"/>
            </a:pPr>
            <a:endPar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542925" indent="-342900" algn="l" defTabSz="543818">
              <a:lnSpc>
                <a:spcPct val="100000"/>
              </a:lnSpc>
              <a:spcBef>
                <a:spcPts val="0"/>
              </a:spcBef>
              <a:buAutoNum type="alphaUcPeriod" startAt="4"/>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84% of Latinos in America are not able to work remotely or from home due to their job or profession </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(Economic Policy Institute)</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a:t>
            </a:r>
          </a:p>
        </p:txBody>
      </p:sp>
      <p:grpSp>
        <p:nvGrpSpPr>
          <p:cNvPr id="8" name="Grupo 7">
            <a:extLst>
              <a:ext uri="{FF2B5EF4-FFF2-40B4-BE49-F238E27FC236}">
                <a16:creationId xmlns:a16="http://schemas.microsoft.com/office/drawing/2014/main" id="{FDAACF1A-ABF4-1416-4277-584D6D13388C}"/>
              </a:ext>
            </a:extLst>
          </p:cNvPr>
          <p:cNvGrpSpPr/>
          <p:nvPr/>
        </p:nvGrpSpPr>
        <p:grpSpPr>
          <a:xfrm>
            <a:off x="436854" y="2245805"/>
            <a:ext cx="5397500" cy="3764702"/>
            <a:chOff x="436854" y="2245805"/>
            <a:chExt cx="5397500" cy="3764702"/>
          </a:xfrm>
        </p:grpSpPr>
        <p:pic>
          <p:nvPicPr>
            <p:cNvPr id="6" name="Imagen 5">
              <a:extLst>
                <a:ext uri="{FF2B5EF4-FFF2-40B4-BE49-F238E27FC236}">
                  <a16:creationId xmlns:a16="http://schemas.microsoft.com/office/drawing/2014/main" id="{2310ED3D-AF98-A3FD-C563-C20DE46797DF}"/>
                </a:ext>
              </a:extLst>
            </p:cNvPr>
            <p:cNvPicPr>
              <a:picLocks noChangeAspect="1"/>
            </p:cNvPicPr>
            <p:nvPr/>
          </p:nvPicPr>
          <p:blipFill>
            <a:blip r:embed="rId6"/>
            <a:stretch>
              <a:fillRect/>
            </a:stretch>
          </p:blipFill>
          <p:spPr>
            <a:xfrm>
              <a:off x="436854" y="2245805"/>
              <a:ext cx="5397500" cy="3594100"/>
            </a:xfrm>
            <a:prstGeom prst="rect">
              <a:avLst/>
            </a:prstGeom>
          </p:spPr>
        </p:pic>
        <p:sp>
          <p:nvSpPr>
            <p:cNvPr id="7" name="Rectángulo 6">
              <a:extLst>
                <a:ext uri="{FF2B5EF4-FFF2-40B4-BE49-F238E27FC236}">
                  <a16:creationId xmlns:a16="http://schemas.microsoft.com/office/drawing/2014/main" id="{C176A43F-CFCD-69C7-91A5-2A201A7DFF82}"/>
                </a:ext>
              </a:extLst>
            </p:cNvPr>
            <p:cNvSpPr/>
            <p:nvPr/>
          </p:nvSpPr>
          <p:spPr>
            <a:xfrm>
              <a:off x="3222702" y="5560718"/>
              <a:ext cx="2611652" cy="449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3768436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15646AD6-1E8B-9F8E-EC82-0C32435BE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500" y="526634"/>
            <a:ext cx="453839" cy="529099"/>
          </a:xfrm>
          <a:prstGeom prst="rect">
            <a:avLst/>
          </a:prstGeom>
        </p:spPr>
      </p:pic>
      <p:sp>
        <p:nvSpPr>
          <p:cNvPr id="2" name="Rectangle 13">
            <a:extLst>
              <a:ext uri="{FF2B5EF4-FFF2-40B4-BE49-F238E27FC236}">
                <a16:creationId xmlns:a16="http://schemas.microsoft.com/office/drawing/2014/main" id="{96318ECE-4A94-AFE5-0AEC-DBFE26E80476}"/>
              </a:ext>
            </a:extLst>
          </p:cNvPr>
          <p:cNvSpPr>
            <a:spLocks/>
          </p:cNvSpPr>
          <p:nvPr/>
        </p:nvSpPr>
        <p:spPr bwMode="auto">
          <a:xfrm>
            <a:off x="366713" y="529357"/>
            <a:ext cx="11075919" cy="1153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91440" tIns="137160" rIns="91440" bIns="45720" anchor="ctr" anchorCtr="0">
            <a:spAutoFit/>
          </a:bodyPr>
          <a:lstStyle/>
          <a:p>
            <a:pPr marL="516732" indent="-516732" defTabSz="2286000">
              <a:lnSpc>
                <a:spcPts val="3700"/>
              </a:lnSpc>
            </a:pPr>
            <a:r>
              <a:rPr lang="en-US" sz="4000" dirty="0">
                <a:solidFill>
                  <a:srgbClr val="0F457A"/>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5. Investing in the Future:</a:t>
            </a:r>
            <a:r>
              <a:rPr lang="en-US" sz="40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 </a:t>
            </a:r>
          </a:p>
          <a:p>
            <a:pPr marL="516732" indent="-516732" defTabSz="2286000">
              <a:lnSpc>
                <a:spcPts val="3700"/>
              </a:lnSpc>
            </a:pPr>
            <a:r>
              <a:rPr lang="en-US" sz="40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Job Training and Workforce Development</a:t>
            </a:r>
          </a:p>
        </p:txBody>
      </p:sp>
      <p:sp>
        <p:nvSpPr>
          <p:cNvPr id="5" name="Subtitle 2">
            <a:extLst>
              <a:ext uri="{FF2B5EF4-FFF2-40B4-BE49-F238E27FC236}">
                <a16:creationId xmlns:a16="http://schemas.microsoft.com/office/drawing/2014/main" id="{5A587E03-D99E-1780-3483-E5E2647ADD6C}"/>
              </a:ext>
            </a:extLst>
          </p:cNvPr>
          <p:cNvSpPr txBox="1">
            <a:spLocks/>
          </p:cNvSpPr>
          <p:nvPr/>
        </p:nvSpPr>
        <p:spPr>
          <a:xfrm>
            <a:off x="6096000" y="2404600"/>
            <a:ext cx="4911978" cy="287979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571500" indent="-371475" algn="l" defTabSz="543818">
              <a:lnSpc>
                <a:spcPct val="100000"/>
              </a:lnSpc>
              <a:spcBef>
                <a:spcPts val="0"/>
              </a:spcBef>
              <a:buFont typeface="+mj-lt"/>
              <a:buAutoNum type="alphaUcPeriod"/>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U.S. Latinos are the second fastest growing ethnic group by percentage in the U.S., after Asian Americans, according to the American Journal of Human Genetics </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(Latino)</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a:t>
            </a:r>
          </a:p>
          <a:p>
            <a:pPr marL="571500" indent="-371475" algn="l" defTabSz="543818">
              <a:lnSpc>
                <a:spcPct val="100000"/>
              </a:lnSpc>
              <a:spcBef>
                <a:spcPts val="0"/>
              </a:spcBef>
              <a:buFont typeface="+mj-lt"/>
              <a:buAutoNum type="alphaUcPeriod"/>
            </a:pPr>
            <a:endPar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571500" indent="-371475" algn="l" defTabSz="543818">
              <a:lnSpc>
                <a:spcPct val="100000"/>
              </a:lnSpc>
              <a:spcBef>
                <a:spcPts val="0"/>
              </a:spcBef>
              <a:buFont typeface="+mj-lt"/>
              <a:buAutoNum type="alphaUcPeriod"/>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By 2050, one out of every three jobs in the U.S. will be held by a Latino. </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Pew Research Center</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a:t>
            </a:r>
          </a:p>
          <a:p>
            <a:pPr marL="571500" indent="-371475" algn="l" defTabSz="543818">
              <a:lnSpc>
                <a:spcPct val="100000"/>
              </a:lnSpc>
              <a:spcBef>
                <a:spcPts val="0"/>
              </a:spcBef>
              <a:buFont typeface="+mj-lt"/>
              <a:buAutoNum type="alphaUcPeriod"/>
            </a:pPr>
            <a:endPar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571500" indent="-371475" algn="l" defTabSz="543818">
              <a:lnSpc>
                <a:spcPct val="100000"/>
              </a:lnSpc>
              <a:spcBef>
                <a:spcPts val="0"/>
              </a:spcBef>
              <a:buFont typeface="+mj-lt"/>
              <a:buAutoNum type="alphaUcPeriod"/>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The median age for Latinos is 30 – among the youngest ethnic groups in the United States. Latinos represent the present and future workforce of America </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hlinkClick r:id="rId5">
                  <a:extLst>
                    <a:ext uri="{A12FA001-AC4F-418D-AE19-62706E023703}">
                      <ahyp:hlinkClr xmlns:ahyp="http://schemas.microsoft.com/office/drawing/2018/hyperlinkcolor" val="tx"/>
                    </a:ext>
                  </a:extLst>
                </a:hlinkClick>
              </a:rPr>
              <a:t>(Pew Research Center)</a:t>
            </a:r>
            <a:r>
              <a:rPr lang="en-US" sz="15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a:t>
            </a:r>
          </a:p>
        </p:txBody>
      </p:sp>
      <p:grpSp>
        <p:nvGrpSpPr>
          <p:cNvPr id="14" name="Grupo 13">
            <a:extLst>
              <a:ext uri="{FF2B5EF4-FFF2-40B4-BE49-F238E27FC236}">
                <a16:creationId xmlns:a16="http://schemas.microsoft.com/office/drawing/2014/main" id="{879657EF-5224-F223-3E96-70E07256E6FD}"/>
              </a:ext>
            </a:extLst>
          </p:cNvPr>
          <p:cNvGrpSpPr/>
          <p:nvPr/>
        </p:nvGrpSpPr>
        <p:grpSpPr>
          <a:xfrm>
            <a:off x="366713" y="1946118"/>
            <a:ext cx="5575609" cy="4911883"/>
            <a:chOff x="366713" y="1683071"/>
            <a:chExt cx="5575609" cy="4911883"/>
          </a:xfrm>
        </p:grpSpPr>
        <p:pic>
          <p:nvPicPr>
            <p:cNvPr id="6" name="Imagen 5">
              <a:extLst>
                <a:ext uri="{FF2B5EF4-FFF2-40B4-BE49-F238E27FC236}">
                  <a16:creationId xmlns:a16="http://schemas.microsoft.com/office/drawing/2014/main" id="{DA85DEC5-25F5-25B4-E282-EA595BCF736F}"/>
                </a:ext>
              </a:extLst>
            </p:cNvPr>
            <p:cNvPicPr>
              <a:picLocks noChangeAspect="1"/>
            </p:cNvPicPr>
            <p:nvPr/>
          </p:nvPicPr>
          <p:blipFill rotWithShape="1">
            <a:blip r:embed="rId6"/>
            <a:srcRect l="55196" t="14782" r="29965" b="21760"/>
            <a:stretch/>
          </p:blipFill>
          <p:spPr>
            <a:xfrm>
              <a:off x="4311805" y="1951464"/>
              <a:ext cx="1630517" cy="4643490"/>
            </a:xfrm>
            <a:prstGeom prst="rect">
              <a:avLst/>
            </a:prstGeom>
          </p:spPr>
        </p:pic>
        <p:pic>
          <p:nvPicPr>
            <p:cNvPr id="11" name="Imagen 10">
              <a:extLst>
                <a:ext uri="{FF2B5EF4-FFF2-40B4-BE49-F238E27FC236}">
                  <a16:creationId xmlns:a16="http://schemas.microsoft.com/office/drawing/2014/main" id="{79E85975-8783-A697-32E6-34595F6C9197}"/>
                </a:ext>
              </a:extLst>
            </p:cNvPr>
            <p:cNvPicPr>
              <a:picLocks noChangeAspect="1"/>
            </p:cNvPicPr>
            <p:nvPr/>
          </p:nvPicPr>
          <p:blipFill rotWithShape="1">
            <a:blip r:embed="rId6"/>
            <a:srcRect l="45987" t="14782" r="45309" b="18165"/>
            <a:stretch/>
          </p:blipFill>
          <p:spPr>
            <a:xfrm>
              <a:off x="3299599" y="1683071"/>
              <a:ext cx="956450" cy="4906537"/>
            </a:xfrm>
            <a:prstGeom prst="rect">
              <a:avLst/>
            </a:prstGeom>
          </p:spPr>
        </p:pic>
        <p:pic>
          <p:nvPicPr>
            <p:cNvPr id="12" name="Imagen 11">
              <a:extLst>
                <a:ext uri="{FF2B5EF4-FFF2-40B4-BE49-F238E27FC236}">
                  <a16:creationId xmlns:a16="http://schemas.microsoft.com/office/drawing/2014/main" id="{BA470271-FFBA-7988-90EB-1DFEBA88C0AB}"/>
                </a:ext>
              </a:extLst>
            </p:cNvPr>
            <p:cNvPicPr>
              <a:picLocks noChangeAspect="1"/>
            </p:cNvPicPr>
            <p:nvPr/>
          </p:nvPicPr>
          <p:blipFill rotWithShape="1">
            <a:blip r:embed="rId6"/>
            <a:srcRect l="32906" t="14782" r="54521" b="18165"/>
            <a:stretch/>
          </p:blipFill>
          <p:spPr>
            <a:xfrm>
              <a:off x="1862253" y="1683071"/>
              <a:ext cx="1381589" cy="4906537"/>
            </a:xfrm>
            <a:prstGeom prst="rect">
              <a:avLst/>
            </a:prstGeom>
          </p:spPr>
        </p:pic>
        <p:pic>
          <p:nvPicPr>
            <p:cNvPr id="13" name="Imagen 12">
              <a:extLst>
                <a:ext uri="{FF2B5EF4-FFF2-40B4-BE49-F238E27FC236}">
                  <a16:creationId xmlns:a16="http://schemas.microsoft.com/office/drawing/2014/main" id="{D0382064-F919-D3AA-D213-BB9AE800F085}"/>
                </a:ext>
              </a:extLst>
            </p:cNvPr>
            <p:cNvPicPr>
              <a:picLocks noChangeAspect="1"/>
            </p:cNvPicPr>
            <p:nvPr/>
          </p:nvPicPr>
          <p:blipFill rotWithShape="1">
            <a:blip r:embed="rId6"/>
            <a:srcRect l="19297" t="14782" r="67601" b="21760"/>
            <a:stretch/>
          </p:blipFill>
          <p:spPr>
            <a:xfrm>
              <a:off x="366713" y="1951464"/>
              <a:ext cx="1439785" cy="4643490"/>
            </a:xfrm>
            <a:prstGeom prst="rect">
              <a:avLst/>
            </a:prstGeom>
          </p:spPr>
        </p:pic>
      </p:grpSp>
    </p:spTree>
    <p:extLst>
      <p:ext uri="{BB962C8B-B14F-4D97-AF65-F5344CB8AC3E}">
        <p14:creationId xmlns:p14="http://schemas.microsoft.com/office/powerpoint/2010/main" val="1064978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15646AD6-1E8B-9F8E-EC82-0C32435BE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6001" y="530688"/>
            <a:ext cx="453839" cy="529099"/>
          </a:xfrm>
          <a:prstGeom prst="rect">
            <a:avLst/>
          </a:prstGeom>
        </p:spPr>
      </p:pic>
      <p:sp>
        <p:nvSpPr>
          <p:cNvPr id="2" name="Rectangle 13">
            <a:extLst>
              <a:ext uri="{FF2B5EF4-FFF2-40B4-BE49-F238E27FC236}">
                <a16:creationId xmlns:a16="http://schemas.microsoft.com/office/drawing/2014/main" id="{96318ECE-4A94-AFE5-0AEC-DBFE26E80476}"/>
              </a:ext>
            </a:extLst>
          </p:cNvPr>
          <p:cNvSpPr>
            <a:spLocks/>
          </p:cNvSpPr>
          <p:nvPr/>
        </p:nvSpPr>
        <p:spPr bwMode="auto">
          <a:xfrm>
            <a:off x="366713" y="532499"/>
            <a:ext cx="7426952" cy="6729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square" lIns="91440" tIns="137160" rIns="91440" bIns="45720" anchor="ctr" anchorCtr="0">
            <a:spAutoFit/>
          </a:bodyPr>
          <a:lstStyle/>
          <a:p>
            <a:pPr marL="516732" indent="-516732" defTabSz="2286000">
              <a:lnSpc>
                <a:spcPts val="3700"/>
              </a:lnSpc>
            </a:pPr>
            <a:r>
              <a:rPr lang="en-US" sz="4000" dirty="0">
                <a:solidFill>
                  <a:srgbClr val="0F457A"/>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6. Bipartisan </a:t>
            </a:r>
            <a:r>
              <a:rPr lang="en-US" sz="40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Infrastructure Law</a:t>
            </a:r>
          </a:p>
        </p:txBody>
      </p:sp>
      <p:sp>
        <p:nvSpPr>
          <p:cNvPr id="4" name="Subtitle 2">
            <a:extLst>
              <a:ext uri="{FF2B5EF4-FFF2-40B4-BE49-F238E27FC236}">
                <a16:creationId xmlns:a16="http://schemas.microsoft.com/office/drawing/2014/main" id="{3F4F1677-B564-AABA-045F-714D566FAA71}"/>
              </a:ext>
            </a:extLst>
          </p:cNvPr>
          <p:cNvSpPr txBox="1">
            <a:spLocks/>
          </p:cNvSpPr>
          <p:nvPr/>
        </p:nvSpPr>
        <p:spPr>
          <a:xfrm>
            <a:off x="353887" y="1294074"/>
            <a:ext cx="11484226" cy="1033138"/>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00025" marR="0" lvl="0" indent="0" algn="just" rtl="0">
              <a:lnSpc>
                <a:spcPct val="100000"/>
              </a:lnSpc>
              <a:spcBef>
                <a:spcPts val="0"/>
              </a:spcBef>
              <a:spcAft>
                <a:spcPts val="0"/>
              </a:spcAft>
              <a:buClr>
                <a:srgbClr val="000000"/>
              </a:buClr>
              <a:buSzPts val="1500"/>
              <a:buFont typeface="Arial"/>
              <a:buNone/>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Open Sans"/>
              </a:rPr>
              <a:t>The U.S. Government’s federal funding model for this legislation is deeply rooted in funneling federal funding to state, local, and tribal governments with a separate focus on rural communities. Localism is committed to working with advocates and social impact organizations in the top ten states receiving federal funds to enact infrastructure projects related to this law and therefore create synergies for Latino-owned businesses to leverage new contracting/procurement opportunities.</a:t>
            </a:r>
          </a:p>
        </p:txBody>
      </p:sp>
      <p:sp>
        <p:nvSpPr>
          <p:cNvPr id="5" name="Google Shape;213;p15">
            <a:extLst>
              <a:ext uri="{FF2B5EF4-FFF2-40B4-BE49-F238E27FC236}">
                <a16:creationId xmlns:a16="http://schemas.microsoft.com/office/drawing/2014/main" id="{EE0E5E3A-E60C-2CC2-743B-7FC86F1E0DA7}"/>
              </a:ext>
            </a:extLst>
          </p:cNvPr>
          <p:cNvSpPr txBox="1"/>
          <p:nvPr/>
        </p:nvSpPr>
        <p:spPr>
          <a:xfrm>
            <a:off x="4960620" y="2561500"/>
            <a:ext cx="6606540" cy="264683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sym typeface="Open Sans"/>
              </a:rPr>
              <a:t>Action Items: </a:t>
            </a:r>
            <a:endParaRPr sz="30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just" rtl="0">
              <a:spcBef>
                <a:spcPts val="0"/>
              </a:spcBef>
              <a:spcAft>
                <a:spcPts val="0"/>
              </a:spcAft>
              <a:buNone/>
            </a:pPr>
            <a:endParaRPr sz="1600" dirty="0">
              <a:solidFill>
                <a:srgbClr val="000000"/>
              </a:solidFill>
              <a:latin typeface="ITC Avant Garde Std XLt Cn" pitchFamily="34" charset="0"/>
              <a:ea typeface="Open Sans" panose="020B0606030504020204" pitchFamily="34" charset="0"/>
              <a:cs typeface="Open Sans" panose="020B0606030504020204" pitchFamily="34" charset="0"/>
              <a:sym typeface="Open Sans"/>
            </a:endParaRPr>
          </a:p>
          <a:p>
            <a:pPr marL="285750" marR="0" lvl="0" indent="-285750" algn="just" rtl="0">
              <a:spcBef>
                <a:spcPts val="0"/>
              </a:spcBef>
              <a:spcAft>
                <a:spcPts val="0"/>
              </a:spcAft>
              <a:buClr>
                <a:srgbClr val="000000"/>
              </a:buClr>
              <a:buSzPts val="1500"/>
              <a:buFont typeface="Open Sans"/>
              <a:buChar char="-"/>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Localism</a:t>
            </a:r>
            <a:r>
              <a:rPr lang="en-US" sz="1500"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 </a:t>
            </a:r>
            <a:r>
              <a:rPr lang="en-US" sz="15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to setup meetings with The White House Office of Infrastructure Implementation, Department of Transportation, and economic development offices in the states listed here.</a:t>
            </a:r>
            <a:endParaRPr sz="1500" dirty="0">
              <a:latin typeface="Open Sans Light" panose="020B0306030504020204" pitchFamily="34" charset="0"/>
              <a:ea typeface="Open Sans Light" panose="020B0306030504020204" pitchFamily="34" charset="0"/>
              <a:cs typeface="Open Sans Light" panose="020B0306030504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endParaRPr>
          </a:p>
          <a:p>
            <a:pPr marL="285750" marR="0" lvl="0" indent="-190500" algn="just" rtl="0">
              <a:spcBef>
                <a:spcPts val="0"/>
              </a:spcBef>
              <a:spcAft>
                <a:spcPts val="0"/>
              </a:spcAft>
              <a:buClr>
                <a:schemeClr val="dk1"/>
              </a:buClr>
              <a:buSzPts val="1500"/>
              <a:buFont typeface="Gill Sans"/>
              <a:buNone/>
            </a:pPr>
            <a:endParaRPr sz="15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endParaRPr>
          </a:p>
          <a:p>
            <a:pPr marL="285750" marR="0" lvl="0" indent="-285750" algn="just" rtl="0">
              <a:spcBef>
                <a:spcPts val="0"/>
              </a:spcBef>
              <a:spcAft>
                <a:spcPts val="0"/>
              </a:spcAft>
              <a:buClr>
                <a:srgbClr val="000000"/>
              </a:buClr>
              <a:buSzPts val="1500"/>
              <a:buFont typeface="Open Sans"/>
              <a:buChar char="-"/>
            </a:pPr>
            <a:r>
              <a:rPr lang="en-US" sz="15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Localism </a:t>
            </a:r>
            <a:r>
              <a:rPr lang="en-US" sz="15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to survey and engage </a:t>
            </a:r>
            <a:r>
              <a:rPr lang="en-US" sz="15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national </a:t>
            </a: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Latino</a:t>
            </a:r>
            <a:r>
              <a:rPr lang="en-US" sz="1500"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 </a:t>
            </a:r>
            <a:r>
              <a:rPr lang="en-US" sz="15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chamber </a:t>
            </a: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network</a:t>
            </a: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s</a:t>
            </a: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 to get a market read for how </a:t>
            </a:r>
            <a:r>
              <a:rPr lang="en-US" sz="15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local chambers are responding and advocating for Latino businesses to be a part of infrastructure projects being considered for implementation in their respective states. </a:t>
            </a:r>
            <a:endParaRPr sz="15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Google Shape;214;p15">
            <a:extLst>
              <a:ext uri="{FF2B5EF4-FFF2-40B4-BE49-F238E27FC236}">
                <a16:creationId xmlns:a16="http://schemas.microsoft.com/office/drawing/2014/main" id="{C2AFA139-28EC-EB52-4AC0-9BBFFF8F3782}"/>
              </a:ext>
            </a:extLst>
          </p:cNvPr>
          <p:cNvSpPr txBox="1"/>
          <p:nvPr/>
        </p:nvSpPr>
        <p:spPr>
          <a:xfrm>
            <a:off x="354543" y="5528891"/>
            <a:ext cx="7702919" cy="12233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sym typeface="Open Sans"/>
              </a:rPr>
              <a:t>Infrastructure Resources:</a:t>
            </a:r>
            <a:endParaRPr sz="1050"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rtl="0">
              <a:spcBef>
                <a:spcPts val="0"/>
              </a:spcBef>
              <a:spcAft>
                <a:spcPts val="0"/>
              </a:spcAft>
              <a:buNone/>
            </a:pPr>
            <a:endParaRPr sz="1050"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sym typeface="Open Sans"/>
            </a:endParaRPr>
          </a:p>
          <a:p>
            <a:pPr marL="342900" marR="0" lvl="0" indent="-342900" algn="l" rtl="0">
              <a:spcBef>
                <a:spcPts val="0"/>
              </a:spcBef>
              <a:spcAft>
                <a:spcPts val="0"/>
              </a:spcAft>
              <a:buFont typeface="+mj-lt"/>
              <a:buAutoNum type="arabicPeriod"/>
            </a:pPr>
            <a:r>
              <a:rPr lang="en-US" sz="1050" u="sng"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sym typeface="Open Sans"/>
                <a:hlinkClick r:id="rId3">
                  <a:extLst>
                    <a:ext uri="{A12FA001-AC4F-418D-AE19-62706E023703}">
                      <ahyp:hlinkClr xmlns:ahyp="http://schemas.microsoft.com/office/drawing/2018/hyperlinkcolor" val="tx"/>
                    </a:ext>
                  </a:extLst>
                </a:hlinkClick>
              </a:rPr>
              <a:t>https://www.whitehouse.gov/build/maps-of-progress/</a:t>
            </a:r>
            <a:endParaRPr sz="1050"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sym typeface="Open Sans"/>
            </a:endParaRPr>
          </a:p>
          <a:p>
            <a:pPr marL="342900" marR="0" lvl="0" indent="-342900" algn="l" rtl="0">
              <a:spcBef>
                <a:spcPts val="0"/>
              </a:spcBef>
              <a:spcAft>
                <a:spcPts val="0"/>
              </a:spcAft>
              <a:buFont typeface="+mj-lt"/>
              <a:buAutoNum type="arabicPeriod"/>
            </a:pPr>
            <a:r>
              <a:rPr lang="en-US" sz="1050" u="sng"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sym typeface="Open Sans"/>
                <a:hlinkClick r:id="rId4">
                  <a:extLst>
                    <a:ext uri="{A12FA001-AC4F-418D-AE19-62706E023703}">
                      <ahyp:hlinkClr xmlns:ahyp="http://schemas.microsoft.com/office/drawing/2018/hyperlinkcolor" val="tx"/>
                    </a:ext>
                  </a:extLst>
                </a:hlinkClick>
              </a:rPr>
              <a:t>https://www.whitehouse.gov/wp-content/uploads/2022/05/BUILDING-A-BETTER-AMERICA-V2.pdf</a:t>
            </a:r>
            <a:r>
              <a:rPr lang="en-US" sz="1050"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sym typeface="Open Sans"/>
              </a:rPr>
              <a:t> </a:t>
            </a:r>
            <a:endParaRPr sz="1050"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342900" marR="0" lvl="0" indent="-342900" algn="l" rtl="0">
              <a:spcBef>
                <a:spcPts val="0"/>
              </a:spcBef>
              <a:spcAft>
                <a:spcPts val="0"/>
              </a:spcAft>
              <a:buFont typeface="+mj-lt"/>
              <a:buAutoNum type="arabicPeriod"/>
            </a:pPr>
            <a:r>
              <a:rPr lang="en-US" sz="1050" u="sng"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sym typeface="Open Sans"/>
                <a:hlinkClick r:id="rId5">
                  <a:extLst>
                    <a:ext uri="{A12FA001-AC4F-418D-AE19-62706E023703}">
                      <ahyp:hlinkClr xmlns:ahyp="http://schemas.microsoft.com/office/drawing/2018/hyperlinkcolor" val="tx"/>
                    </a:ext>
                  </a:extLst>
                </a:hlinkClick>
              </a:rPr>
              <a:t>https://www.whitehouse.gov/briefing-room/statements-releases/2022/05/16/fact-sheet-biden-harris-administration-hits-the-ground-running-to-build-a-better-america-six-months-into-infrastructure-implementation/</a:t>
            </a:r>
            <a:r>
              <a:rPr lang="en-US" sz="1050"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sym typeface="Open Sans"/>
              </a:rPr>
              <a:t> </a:t>
            </a:r>
            <a:endParaRPr sz="1050"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342900" marR="0" lvl="0" indent="-342900" algn="l" rtl="0">
              <a:spcBef>
                <a:spcPts val="0"/>
              </a:spcBef>
              <a:spcAft>
                <a:spcPts val="0"/>
              </a:spcAft>
              <a:buFont typeface="+mj-lt"/>
              <a:buAutoNum type="arabicPeriod"/>
            </a:pPr>
            <a:r>
              <a:rPr lang="en-US" sz="1050" u="sng"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sym typeface="Open Sans"/>
                <a:hlinkClick r:id="rId6">
                  <a:extLst>
                    <a:ext uri="{A12FA001-AC4F-418D-AE19-62706E023703}">
                      <ahyp:hlinkClr xmlns:ahyp="http://schemas.microsoft.com/office/drawing/2018/hyperlinkcolor" val="tx"/>
                    </a:ext>
                  </a:extLst>
                </a:hlinkClick>
              </a:rPr>
              <a:t>https://d2d.gsa.gov/report/bipartisan-infrastructure-law-bil-maps-dashboard</a:t>
            </a:r>
            <a:r>
              <a:rPr lang="en-US" sz="1050"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sym typeface="Open Sans"/>
              </a:rPr>
              <a:t> </a:t>
            </a:r>
            <a:endParaRPr sz="1050"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11" name="Grupo 10">
            <a:extLst>
              <a:ext uri="{FF2B5EF4-FFF2-40B4-BE49-F238E27FC236}">
                <a16:creationId xmlns:a16="http://schemas.microsoft.com/office/drawing/2014/main" id="{72D300F0-575D-B95A-DFC4-4C9482789871}"/>
              </a:ext>
            </a:extLst>
          </p:cNvPr>
          <p:cNvGrpSpPr/>
          <p:nvPr/>
        </p:nvGrpSpPr>
        <p:grpSpPr>
          <a:xfrm>
            <a:off x="0" y="2483871"/>
            <a:ext cx="4427034" cy="2958196"/>
            <a:chOff x="0" y="2483871"/>
            <a:chExt cx="4427034" cy="2958196"/>
          </a:xfrm>
        </p:grpSpPr>
        <p:pic>
          <p:nvPicPr>
            <p:cNvPr id="8" name="Imagen 7">
              <a:extLst>
                <a:ext uri="{FF2B5EF4-FFF2-40B4-BE49-F238E27FC236}">
                  <a16:creationId xmlns:a16="http://schemas.microsoft.com/office/drawing/2014/main" id="{A7630B60-EC3C-72F5-FE8E-C39463241607}"/>
                </a:ext>
              </a:extLst>
            </p:cNvPr>
            <p:cNvPicPr>
              <a:picLocks noChangeAspect="1"/>
            </p:cNvPicPr>
            <p:nvPr/>
          </p:nvPicPr>
          <p:blipFill rotWithShape="1">
            <a:blip r:embed="rId7"/>
            <a:srcRect l="7612" t="19636" r="10367"/>
            <a:stretch/>
          </p:blipFill>
          <p:spPr>
            <a:xfrm>
              <a:off x="0" y="2483871"/>
              <a:ext cx="4427034" cy="2888361"/>
            </a:xfrm>
            <a:prstGeom prst="rect">
              <a:avLst/>
            </a:prstGeom>
          </p:spPr>
        </p:pic>
        <p:sp>
          <p:nvSpPr>
            <p:cNvPr id="10" name="Rectángulo 9">
              <a:extLst>
                <a:ext uri="{FF2B5EF4-FFF2-40B4-BE49-F238E27FC236}">
                  <a16:creationId xmlns:a16="http://schemas.microsoft.com/office/drawing/2014/main" id="{5F22283F-A482-ABBE-5692-0E5264B58EE1}"/>
                </a:ext>
              </a:extLst>
            </p:cNvPr>
            <p:cNvSpPr/>
            <p:nvPr/>
          </p:nvSpPr>
          <p:spPr>
            <a:xfrm>
              <a:off x="4014439" y="4594302"/>
              <a:ext cx="412595" cy="847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47861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15646AD6-1E8B-9F8E-EC82-0C32435BE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5111" y="507117"/>
            <a:ext cx="454914" cy="530352"/>
          </a:xfrm>
          <a:prstGeom prst="rect">
            <a:avLst/>
          </a:prstGeom>
        </p:spPr>
      </p:pic>
      <p:sp>
        <p:nvSpPr>
          <p:cNvPr id="3" name="CuadroTexto 2">
            <a:extLst>
              <a:ext uri="{FF2B5EF4-FFF2-40B4-BE49-F238E27FC236}">
                <a16:creationId xmlns:a16="http://schemas.microsoft.com/office/drawing/2014/main" id="{330DD1BD-4D32-5156-0F7C-F551F91FE17C}"/>
              </a:ext>
            </a:extLst>
          </p:cNvPr>
          <p:cNvSpPr txBox="1"/>
          <p:nvPr/>
        </p:nvSpPr>
        <p:spPr>
          <a:xfrm>
            <a:off x="799782" y="1357565"/>
            <a:ext cx="3846646" cy="4889031"/>
          </a:xfrm>
          <a:prstGeom prst="rect">
            <a:avLst/>
          </a:prstGeom>
          <a:noFill/>
        </p:spPr>
        <p:txBody>
          <a:bodyPr wrap="square">
            <a:spAutoFit/>
          </a:bodyPr>
          <a:lstStyle/>
          <a:p>
            <a:pPr marL="200025" algn="l" defTabSz="543818">
              <a:lnSpc>
                <a:spcPct val="150000"/>
              </a:lnSpc>
              <a:spcBef>
                <a:spcPts val="0"/>
              </a:spcBef>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The Top Ten Funded States:</a:t>
            </a:r>
          </a:p>
          <a:p>
            <a:pPr marL="542925" indent="-342900" algn="l" defTabSz="543818">
              <a:lnSpc>
                <a:spcPct val="150000"/>
              </a:lnSpc>
              <a:spcBef>
                <a:spcPts val="0"/>
              </a:spcBef>
              <a:buAutoNum type="arabicPeriod"/>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California - $10B</a:t>
            </a:r>
          </a:p>
          <a:p>
            <a:pPr marL="542925" indent="-342900" algn="l" defTabSz="543818">
              <a:lnSpc>
                <a:spcPct val="150000"/>
              </a:lnSpc>
              <a:spcBef>
                <a:spcPts val="0"/>
              </a:spcBef>
              <a:buAutoNum type="arabicPeriod"/>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Texas - $8.3B</a:t>
            </a:r>
          </a:p>
          <a:p>
            <a:pPr marL="542925" indent="-342900" algn="l" defTabSz="543818">
              <a:lnSpc>
                <a:spcPct val="150000"/>
              </a:lnSpc>
              <a:spcBef>
                <a:spcPts val="0"/>
              </a:spcBef>
              <a:buAutoNum type="arabicPeriod"/>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New York - $6.2B</a:t>
            </a:r>
          </a:p>
          <a:p>
            <a:pPr marL="542925" indent="-342900" algn="l" defTabSz="543818">
              <a:lnSpc>
                <a:spcPct val="150000"/>
              </a:lnSpc>
              <a:spcBef>
                <a:spcPts val="0"/>
              </a:spcBef>
              <a:buAutoNum type="arabicPeriod"/>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Illinois - $5.4B</a:t>
            </a:r>
          </a:p>
          <a:p>
            <a:pPr marL="542925" indent="-342900" algn="l" defTabSz="543818">
              <a:lnSpc>
                <a:spcPct val="150000"/>
              </a:lnSpc>
              <a:spcBef>
                <a:spcPts val="0"/>
              </a:spcBef>
              <a:buAutoNum type="arabicPeriod"/>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Pennsylvania – $5.3B</a:t>
            </a:r>
          </a:p>
          <a:p>
            <a:pPr marL="542925" indent="-342900" algn="l" defTabSz="543818">
              <a:lnSpc>
                <a:spcPct val="150000"/>
              </a:lnSpc>
              <a:spcBef>
                <a:spcPts val="0"/>
              </a:spcBef>
              <a:buAutoNum type="arabicPeriod"/>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Florida - $5.2B</a:t>
            </a:r>
          </a:p>
          <a:p>
            <a:pPr marL="542925" indent="-342900" algn="l" defTabSz="543818">
              <a:lnSpc>
                <a:spcPct val="150000"/>
              </a:lnSpc>
              <a:spcBef>
                <a:spcPts val="0"/>
              </a:spcBef>
              <a:buAutoNum type="arabicPeriod"/>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New Jersey – $3.2B</a:t>
            </a:r>
          </a:p>
          <a:p>
            <a:pPr marL="542925" indent="-342900" algn="l" defTabSz="543818">
              <a:lnSpc>
                <a:spcPct val="150000"/>
              </a:lnSpc>
              <a:spcBef>
                <a:spcPts val="0"/>
              </a:spcBef>
              <a:buAutoNum type="arabicPeriod"/>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Ohio - $3B</a:t>
            </a:r>
          </a:p>
          <a:p>
            <a:pPr marL="542925" indent="-342900" algn="l" defTabSz="543818">
              <a:lnSpc>
                <a:spcPct val="150000"/>
              </a:lnSpc>
              <a:spcBef>
                <a:spcPts val="0"/>
              </a:spcBef>
              <a:buAutoNum type="arabicPeriod"/>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Michigan - $3B</a:t>
            </a:r>
          </a:p>
          <a:p>
            <a:pPr marL="542925" indent="-342900" algn="l" defTabSz="543818">
              <a:lnSpc>
                <a:spcPct val="150000"/>
              </a:lnSpc>
              <a:spcBef>
                <a:spcPts val="0"/>
              </a:spcBef>
              <a:buAutoNum type="arabicPeriod"/>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Georgia – $2.8B</a:t>
            </a:r>
          </a:p>
          <a:p>
            <a:pPr marL="200025" algn="l" defTabSz="543818">
              <a:lnSpc>
                <a:spcPct val="150000"/>
              </a:lnSpc>
              <a:spcBef>
                <a:spcPts val="0"/>
              </a:spcBef>
            </a:pPr>
            <a:endParaRPr lang="en-US" sz="1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marL="200025" algn="l" defTabSz="543818">
              <a:lnSpc>
                <a:spcPct val="150000"/>
              </a:lnSpc>
              <a:spcBef>
                <a:spcPts val="0"/>
              </a:spcBef>
            </a:pPr>
            <a:r>
              <a:rPr lang="en-US" sz="3000" dirty="0">
                <a:latin typeface="Open Sans Light" panose="020B0306030504020204" pitchFamily="34" charset="0"/>
                <a:ea typeface="Open Sans Light" panose="020B0306030504020204" pitchFamily="34" charset="0"/>
                <a:cs typeface="Open Sans Light" panose="020B0306030504020204" pitchFamily="34" charset="0"/>
              </a:rPr>
              <a:t>Total = </a:t>
            </a:r>
            <a:r>
              <a:rPr lang="en-US" sz="30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rPr>
              <a:t>$52.4 Billion</a:t>
            </a:r>
          </a:p>
        </p:txBody>
      </p:sp>
      <p:pic>
        <p:nvPicPr>
          <p:cNvPr id="4" name="Imagen 3">
            <a:extLst>
              <a:ext uri="{FF2B5EF4-FFF2-40B4-BE49-F238E27FC236}">
                <a16:creationId xmlns:a16="http://schemas.microsoft.com/office/drawing/2014/main" id="{A394AE88-6DCF-06DB-3089-F66359135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3738" y="1357566"/>
            <a:ext cx="7671680" cy="4142870"/>
          </a:xfrm>
          <a:prstGeom prst="rect">
            <a:avLst/>
          </a:prstGeom>
          <a:ln w="57150">
            <a:solidFill>
              <a:srgbClr val="0F457A"/>
            </a:solidFill>
          </a:ln>
          <a:effectLst>
            <a:outerShdw blurRad="50800" dist="38100" dir="2700000" sx="100122" sy="100122" algn="tl" rotWithShape="0">
              <a:prstClr val="black">
                <a:alpha val="17216"/>
              </a:prstClr>
            </a:outerShdw>
          </a:effectLst>
        </p:spPr>
      </p:pic>
      <p:sp>
        <p:nvSpPr>
          <p:cNvPr id="5" name="Rectangle 13">
            <a:extLst>
              <a:ext uri="{FF2B5EF4-FFF2-40B4-BE49-F238E27FC236}">
                <a16:creationId xmlns:a16="http://schemas.microsoft.com/office/drawing/2014/main" id="{308C2F57-210A-29F1-8CB5-0F3752263968}"/>
              </a:ext>
            </a:extLst>
          </p:cNvPr>
          <p:cNvSpPr>
            <a:spLocks/>
          </p:cNvSpPr>
          <p:nvPr/>
        </p:nvSpPr>
        <p:spPr bwMode="auto">
          <a:xfrm>
            <a:off x="366713" y="532499"/>
            <a:ext cx="7469482" cy="6729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square" lIns="91440" tIns="137160" rIns="91440" bIns="45720" anchor="ctr" anchorCtr="0">
            <a:spAutoFit/>
          </a:bodyPr>
          <a:lstStyle/>
          <a:p>
            <a:pPr marL="516732" indent="-516732" defTabSz="2286000">
              <a:lnSpc>
                <a:spcPts val="3700"/>
              </a:lnSpc>
            </a:pPr>
            <a:r>
              <a:rPr lang="en-US" sz="4000" dirty="0">
                <a:solidFill>
                  <a:srgbClr val="0F457A"/>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6. Bipartisan </a:t>
            </a:r>
            <a:r>
              <a:rPr lang="en-US" sz="4000" dirty="0">
                <a:solidFill>
                  <a:srgbClr val="55AE5D"/>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Infrastructure Law</a:t>
            </a:r>
          </a:p>
        </p:txBody>
      </p:sp>
    </p:spTree>
    <p:extLst>
      <p:ext uri="{BB962C8B-B14F-4D97-AF65-F5344CB8AC3E}">
        <p14:creationId xmlns:p14="http://schemas.microsoft.com/office/powerpoint/2010/main" val="1138483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26CD8EE-5718-0436-59F8-6C2F049AD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5328" y="3098857"/>
            <a:ext cx="3486424" cy="660286"/>
          </a:xfrm>
          <a:prstGeom prst="rect">
            <a:avLst/>
          </a:prstGeom>
        </p:spPr>
      </p:pic>
      <p:sp>
        <p:nvSpPr>
          <p:cNvPr id="2" name="TextBox 1">
            <a:extLst>
              <a:ext uri="{FF2B5EF4-FFF2-40B4-BE49-F238E27FC236}">
                <a16:creationId xmlns:a16="http://schemas.microsoft.com/office/drawing/2014/main" id="{9F94F896-B837-0DE4-3E81-E10F29DC911C}"/>
              </a:ext>
            </a:extLst>
          </p:cNvPr>
          <p:cNvSpPr txBox="1"/>
          <p:nvPr/>
        </p:nvSpPr>
        <p:spPr>
          <a:xfrm>
            <a:off x="6957043" y="2736502"/>
            <a:ext cx="2512611" cy="1477328"/>
          </a:xfrm>
          <a:prstGeom prst="rect">
            <a:avLst/>
          </a:prstGeom>
          <a:noFill/>
        </p:spPr>
        <p:txBody>
          <a:bodyPr wrap="none" rtlCol="0">
            <a:spAutoFit/>
          </a:bodyPr>
          <a:lstStyle/>
          <a:p>
            <a:r>
              <a:rPr lang="en-US" sz="1500" dirty="0">
                <a:latin typeface="Open Sans Light" panose="020B0306030504020204" pitchFamily="34" charset="0"/>
                <a:ea typeface="Open Sans Light" panose="020B0306030504020204" pitchFamily="34" charset="0"/>
                <a:cs typeface="Open Sans Light" panose="020B0306030504020204" pitchFamily="34" charset="0"/>
              </a:rPr>
              <a:t>Contact:</a:t>
            </a:r>
          </a:p>
          <a:p>
            <a:endParaRPr lang="en-US" sz="15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1500" dirty="0">
                <a:latin typeface="Open Sans Light" panose="020B0306030504020204" pitchFamily="34" charset="0"/>
                <a:ea typeface="Open Sans Light" panose="020B0306030504020204" pitchFamily="34" charset="0"/>
                <a:cs typeface="Open Sans Light" panose="020B0306030504020204" pitchFamily="34" charset="0"/>
              </a:rPr>
              <a:t>LeRoy Cavazos-Reyna, MPA</a:t>
            </a:r>
          </a:p>
          <a:p>
            <a:r>
              <a:rPr lang="en-US" sz="1500" dirty="0">
                <a:latin typeface="Open Sans Light" panose="020B0306030504020204" pitchFamily="34" charset="0"/>
                <a:ea typeface="Open Sans Light" panose="020B0306030504020204" pitchFamily="34" charset="0"/>
                <a:cs typeface="Open Sans Light" panose="020B0306030504020204" pitchFamily="34" charset="0"/>
              </a:rPr>
              <a:t>Founder and CEO</a:t>
            </a:r>
          </a:p>
          <a:p>
            <a:r>
              <a:rPr lang="en-US" sz="1500" dirty="0">
                <a:latin typeface="Open Sans Light" panose="020B0306030504020204" pitchFamily="34" charset="0"/>
                <a:ea typeface="Open Sans Light" panose="020B0306030504020204" pitchFamily="34" charset="0"/>
                <a:cs typeface="Open Sans Light" panose="020B0306030504020204" pitchFamily="34" charset="0"/>
              </a:rPr>
              <a:t>P: 210-802-2126</a:t>
            </a:r>
          </a:p>
          <a:p>
            <a:r>
              <a:rPr lang="en-US" sz="1500" dirty="0">
                <a:latin typeface="Open Sans Light" panose="020B0306030504020204" pitchFamily="34" charset="0"/>
                <a:ea typeface="Open Sans Light" panose="020B0306030504020204" pitchFamily="34" charset="0"/>
                <a:cs typeface="Open Sans Light" panose="020B0306030504020204" pitchFamily="34" charset="0"/>
              </a:rPr>
              <a:t>C: 956-844-9628</a:t>
            </a:r>
          </a:p>
        </p:txBody>
      </p:sp>
      <p:grpSp>
        <p:nvGrpSpPr>
          <p:cNvPr id="3" name="Grupo 2">
            <a:extLst>
              <a:ext uri="{FF2B5EF4-FFF2-40B4-BE49-F238E27FC236}">
                <a16:creationId xmlns:a16="http://schemas.microsoft.com/office/drawing/2014/main" id="{47F47497-47A0-E077-4CF6-DE28280CCA65}"/>
              </a:ext>
            </a:extLst>
          </p:cNvPr>
          <p:cNvGrpSpPr/>
          <p:nvPr/>
        </p:nvGrpSpPr>
        <p:grpSpPr>
          <a:xfrm>
            <a:off x="12065615" y="3223371"/>
            <a:ext cx="118240" cy="3634629"/>
            <a:chOff x="11928718" y="1796074"/>
            <a:chExt cx="118240" cy="3634629"/>
          </a:xfrm>
        </p:grpSpPr>
        <p:sp>
          <p:nvSpPr>
            <p:cNvPr id="4" name="Rectángulo 3">
              <a:extLst>
                <a:ext uri="{FF2B5EF4-FFF2-40B4-BE49-F238E27FC236}">
                  <a16:creationId xmlns:a16="http://schemas.microsoft.com/office/drawing/2014/main" id="{36C0B8CE-1EBB-4163-FC1A-87DAD790027A}"/>
                </a:ext>
              </a:extLst>
            </p:cNvPr>
            <p:cNvSpPr/>
            <p:nvPr/>
          </p:nvSpPr>
          <p:spPr>
            <a:xfrm>
              <a:off x="11928718" y="1796074"/>
              <a:ext cx="45719" cy="3634629"/>
            </a:xfrm>
            <a:prstGeom prst="rect">
              <a:avLst/>
            </a:prstGeom>
            <a:solidFill>
              <a:srgbClr val="2283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Rectángulo 5">
              <a:extLst>
                <a:ext uri="{FF2B5EF4-FFF2-40B4-BE49-F238E27FC236}">
                  <a16:creationId xmlns:a16="http://schemas.microsoft.com/office/drawing/2014/main" id="{1CE79D78-2EEC-8241-A6EE-440C1C2D677A}"/>
                </a:ext>
              </a:extLst>
            </p:cNvPr>
            <p:cNvSpPr/>
            <p:nvPr/>
          </p:nvSpPr>
          <p:spPr>
            <a:xfrm>
              <a:off x="12001239" y="1796074"/>
              <a:ext cx="45719" cy="3634629"/>
            </a:xfrm>
            <a:prstGeom prst="rect">
              <a:avLst/>
            </a:prstGeom>
            <a:solidFill>
              <a:srgbClr val="0F4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10" name="Grupo 9">
            <a:extLst>
              <a:ext uri="{FF2B5EF4-FFF2-40B4-BE49-F238E27FC236}">
                <a16:creationId xmlns:a16="http://schemas.microsoft.com/office/drawing/2014/main" id="{1071951F-2CCE-E590-DCF6-3DF76CB8BFAA}"/>
              </a:ext>
            </a:extLst>
          </p:cNvPr>
          <p:cNvGrpSpPr/>
          <p:nvPr/>
        </p:nvGrpSpPr>
        <p:grpSpPr>
          <a:xfrm>
            <a:off x="0" y="-456031"/>
            <a:ext cx="118240" cy="3634629"/>
            <a:chOff x="11928718" y="1796074"/>
            <a:chExt cx="118240" cy="3634629"/>
          </a:xfrm>
        </p:grpSpPr>
        <p:sp>
          <p:nvSpPr>
            <p:cNvPr id="11" name="Rectángulo 10">
              <a:extLst>
                <a:ext uri="{FF2B5EF4-FFF2-40B4-BE49-F238E27FC236}">
                  <a16:creationId xmlns:a16="http://schemas.microsoft.com/office/drawing/2014/main" id="{C095A269-9E5E-8BA5-8CF4-A1B430B2F3C3}"/>
                </a:ext>
              </a:extLst>
            </p:cNvPr>
            <p:cNvSpPr/>
            <p:nvPr/>
          </p:nvSpPr>
          <p:spPr>
            <a:xfrm>
              <a:off x="11928718" y="1796074"/>
              <a:ext cx="45719" cy="3634629"/>
            </a:xfrm>
            <a:prstGeom prst="rect">
              <a:avLst/>
            </a:prstGeom>
            <a:solidFill>
              <a:srgbClr val="2283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ectángulo 11">
              <a:extLst>
                <a:ext uri="{FF2B5EF4-FFF2-40B4-BE49-F238E27FC236}">
                  <a16:creationId xmlns:a16="http://schemas.microsoft.com/office/drawing/2014/main" id="{09F2ADD9-B4A8-C8DD-0007-14A7D9D80CF8}"/>
                </a:ext>
              </a:extLst>
            </p:cNvPr>
            <p:cNvSpPr/>
            <p:nvPr/>
          </p:nvSpPr>
          <p:spPr>
            <a:xfrm>
              <a:off x="12001239" y="1796074"/>
              <a:ext cx="45719" cy="3634629"/>
            </a:xfrm>
            <a:prstGeom prst="rect">
              <a:avLst/>
            </a:prstGeom>
            <a:solidFill>
              <a:srgbClr val="0F4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cxnSp>
        <p:nvCxnSpPr>
          <p:cNvPr id="14" name="Conector recto 13">
            <a:extLst>
              <a:ext uri="{FF2B5EF4-FFF2-40B4-BE49-F238E27FC236}">
                <a16:creationId xmlns:a16="http://schemas.microsoft.com/office/drawing/2014/main" id="{35E9C778-EE45-EBDB-5E2A-D4BEB526D120}"/>
              </a:ext>
            </a:extLst>
          </p:cNvPr>
          <p:cNvCxnSpPr>
            <a:cxnSpLocks/>
          </p:cNvCxnSpPr>
          <p:nvPr/>
        </p:nvCxnSpPr>
        <p:spPr>
          <a:xfrm>
            <a:off x="6801172" y="2700097"/>
            <a:ext cx="0" cy="1513733"/>
          </a:xfrm>
          <a:prstGeom prst="line">
            <a:avLst/>
          </a:prstGeom>
          <a:ln w="12700">
            <a:solidFill>
              <a:srgbClr val="2283BA"/>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519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26CD8EE-5718-0436-59F8-6C2F049AD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2788" y="2974343"/>
            <a:ext cx="3486424" cy="660286"/>
          </a:xfrm>
          <a:prstGeom prst="rect">
            <a:avLst/>
          </a:prstGeom>
        </p:spPr>
      </p:pic>
      <p:sp>
        <p:nvSpPr>
          <p:cNvPr id="2" name="TextBox 1">
            <a:extLst>
              <a:ext uri="{FF2B5EF4-FFF2-40B4-BE49-F238E27FC236}">
                <a16:creationId xmlns:a16="http://schemas.microsoft.com/office/drawing/2014/main" id="{497EB35C-9653-C6E7-E1E4-0F14A35E3E44}"/>
              </a:ext>
            </a:extLst>
          </p:cNvPr>
          <p:cNvSpPr txBox="1"/>
          <p:nvPr/>
        </p:nvSpPr>
        <p:spPr>
          <a:xfrm>
            <a:off x="2903107" y="3913771"/>
            <a:ext cx="6385787" cy="430887"/>
          </a:xfrm>
          <a:prstGeom prst="rect">
            <a:avLst/>
          </a:prstGeom>
          <a:noFill/>
        </p:spPr>
        <p:txBody>
          <a:bodyPr wrap="none" rtlCol="0">
            <a:spAutoFit/>
          </a:bodyPr>
          <a:lstStyle/>
          <a:p>
            <a:pPr algn="ctr"/>
            <a:r>
              <a:rPr lang="en-US" sz="2200" dirty="0">
                <a:solidFill>
                  <a:srgbClr val="0F457A"/>
                </a:solidFill>
                <a:latin typeface="Open Sans Light" panose="020B0306030504020204" pitchFamily="34" charset="0"/>
                <a:ea typeface="Open Sans Light" panose="020B0306030504020204" pitchFamily="34" charset="0"/>
                <a:cs typeface="Open Sans Light" panose="020B0306030504020204" pitchFamily="34" charset="0"/>
              </a:rPr>
              <a:t>Because at the end of the day, everything is local.</a:t>
            </a:r>
          </a:p>
        </p:txBody>
      </p:sp>
      <p:grpSp>
        <p:nvGrpSpPr>
          <p:cNvPr id="3" name="Grupo 2">
            <a:extLst>
              <a:ext uri="{FF2B5EF4-FFF2-40B4-BE49-F238E27FC236}">
                <a16:creationId xmlns:a16="http://schemas.microsoft.com/office/drawing/2014/main" id="{8A180764-ABA1-F5CF-E44C-87D9352DE769}"/>
              </a:ext>
            </a:extLst>
          </p:cNvPr>
          <p:cNvGrpSpPr/>
          <p:nvPr/>
        </p:nvGrpSpPr>
        <p:grpSpPr>
          <a:xfrm>
            <a:off x="12065615" y="3223371"/>
            <a:ext cx="118240" cy="3634629"/>
            <a:chOff x="11928718" y="1796074"/>
            <a:chExt cx="118240" cy="3634629"/>
          </a:xfrm>
        </p:grpSpPr>
        <p:sp>
          <p:nvSpPr>
            <p:cNvPr id="4" name="Rectángulo 3">
              <a:extLst>
                <a:ext uri="{FF2B5EF4-FFF2-40B4-BE49-F238E27FC236}">
                  <a16:creationId xmlns:a16="http://schemas.microsoft.com/office/drawing/2014/main" id="{B11D8A3D-E518-A188-5841-8384DB12D464}"/>
                </a:ext>
              </a:extLst>
            </p:cNvPr>
            <p:cNvSpPr/>
            <p:nvPr/>
          </p:nvSpPr>
          <p:spPr>
            <a:xfrm>
              <a:off x="11928718" y="1796074"/>
              <a:ext cx="45719" cy="3634629"/>
            </a:xfrm>
            <a:prstGeom prst="rect">
              <a:avLst/>
            </a:prstGeom>
            <a:solidFill>
              <a:srgbClr val="2283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Rectángulo 5">
              <a:extLst>
                <a:ext uri="{FF2B5EF4-FFF2-40B4-BE49-F238E27FC236}">
                  <a16:creationId xmlns:a16="http://schemas.microsoft.com/office/drawing/2014/main" id="{3C29C887-7E00-EFC8-3112-5250718F09E3}"/>
                </a:ext>
              </a:extLst>
            </p:cNvPr>
            <p:cNvSpPr/>
            <p:nvPr/>
          </p:nvSpPr>
          <p:spPr>
            <a:xfrm>
              <a:off x="12001239" y="1796074"/>
              <a:ext cx="45719" cy="3634629"/>
            </a:xfrm>
            <a:prstGeom prst="rect">
              <a:avLst/>
            </a:prstGeom>
            <a:solidFill>
              <a:srgbClr val="0F4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7" name="Grupo 6">
            <a:extLst>
              <a:ext uri="{FF2B5EF4-FFF2-40B4-BE49-F238E27FC236}">
                <a16:creationId xmlns:a16="http://schemas.microsoft.com/office/drawing/2014/main" id="{59EB85E4-5F30-9EC6-919B-B5C1CB6B16A1}"/>
              </a:ext>
            </a:extLst>
          </p:cNvPr>
          <p:cNvGrpSpPr/>
          <p:nvPr/>
        </p:nvGrpSpPr>
        <p:grpSpPr>
          <a:xfrm>
            <a:off x="0" y="-456031"/>
            <a:ext cx="118240" cy="3634629"/>
            <a:chOff x="11928718" y="1796074"/>
            <a:chExt cx="118240" cy="3634629"/>
          </a:xfrm>
        </p:grpSpPr>
        <p:sp>
          <p:nvSpPr>
            <p:cNvPr id="8" name="Rectángulo 7">
              <a:extLst>
                <a:ext uri="{FF2B5EF4-FFF2-40B4-BE49-F238E27FC236}">
                  <a16:creationId xmlns:a16="http://schemas.microsoft.com/office/drawing/2014/main" id="{F9D8B3D1-C437-0A26-BBA3-60E69177ED03}"/>
                </a:ext>
              </a:extLst>
            </p:cNvPr>
            <p:cNvSpPr/>
            <p:nvPr/>
          </p:nvSpPr>
          <p:spPr>
            <a:xfrm>
              <a:off x="11928718" y="1796074"/>
              <a:ext cx="45719" cy="3634629"/>
            </a:xfrm>
            <a:prstGeom prst="rect">
              <a:avLst/>
            </a:prstGeom>
            <a:solidFill>
              <a:srgbClr val="2283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ángulo 8">
              <a:extLst>
                <a:ext uri="{FF2B5EF4-FFF2-40B4-BE49-F238E27FC236}">
                  <a16:creationId xmlns:a16="http://schemas.microsoft.com/office/drawing/2014/main" id="{852FBA2A-4114-6627-11A6-10F0D7CAC0DC}"/>
                </a:ext>
              </a:extLst>
            </p:cNvPr>
            <p:cNvSpPr/>
            <p:nvPr/>
          </p:nvSpPr>
          <p:spPr>
            <a:xfrm>
              <a:off x="12001239" y="1796074"/>
              <a:ext cx="45719" cy="3634629"/>
            </a:xfrm>
            <a:prstGeom prst="rect">
              <a:avLst/>
            </a:prstGeom>
            <a:solidFill>
              <a:srgbClr val="0F4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1946281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4" name="Google Shape;114;p6"/>
          <p:cNvSpPr txBox="1"/>
          <p:nvPr/>
        </p:nvSpPr>
        <p:spPr>
          <a:xfrm>
            <a:off x="5486399" y="2263053"/>
            <a:ext cx="6277800" cy="3341415"/>
          </a:xfrm>
          <a:prstGeom prst="rect">
            <a:avLst/>
          </a:prstGeom>
          <a:noFill/>
          <a:ln>
            <a:noFill/>
          </a:ln>
        </p:spPr>
        <p:txBody>
          <a:bodyPr spcFirstLastPara="1" wrap="square" lIns="108725" tIns="54350" rIns="108725" bIns="54350" anchor="t" anchorCtr="0">
            <a:spAutoFit/>
          </a:bodyPr>
          <a:lstStyle/>
          <a:p>
            <a:pPr marL="428625" marR="0" lvl="0" indent="-228600" algn="l" rtl="0">
              <a:lnSpc>
                <a:spcPct val="100000"/>
              </a:lnSpc>
              <a:spcBef>
                <a:spcPts val="0"/>
              </a:spcBef>
              <a:spcAft>
                <a:spcPts val="0"/>
              </a:spcAft>
              <a:buClr>
                <a:schemeClr val="dk1"/>
              </a:buClr>
              <a:buSzPts val="1800"/>
              <a:buFont typeface="Arial"/>
              <a:buChar char="•"/>
            </a:pPr>
            <a:r>
              <a:rPr lang="en-US" sz="1500" u="none" strike="noStrike" cap="none"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Questrial"/>
              </a:rPr>
              <a:t>Latinos create businesses three times faster than any other group in the United States </a:t>
            </a:r>
            <a:r>
              <a:rPr lang="en-US" sz="1500" u="none"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rPr>
              <a:t>(</a:t>
            </a:r>
            <a:r>
              <a:rPr lang="en-US" sz="1500" u="sng"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hlinkClick r:id="rId3">
                  <a:extLst>
                    <a:ext uri="{A12FA001-AC4F-418D-AE19-62706E023703}">
                      <ahyp:hlinkClr xmlns:ahyp="http://schemas.microsoft.com/office/drawing/2018/hyperlinkcolor" val="tx"/>
                    </a:ext>
                  </a:extLst>
                </a:hlinkClick>
              </a:rPr>
              <a:t>The Poynter Institute</a:t>
            </a:r>
            <a:r>
              <a:rPr lang="en-US" sz="1500" u="none"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rPr>
              <a:t>).</a:t>
            </a:r>
            <a:endParaRPr sz="1500" dirty="0">
              <a:latin typeface="Open Sans Light" panose="020B0306030504020204" pitchFamily="34" charset="0"/>
              <a:ea typeface="Open Sans Light" panose="020B0306030504020204" pitchFamily="34" charset="0"/>
              <a:cs typeface="Open Sans Light" panose="020B0306030504020204" pitchFamily="34" charset="0"/>
            </a:endParaRPr>
          </a:p>
          <a:p>
            <a:pPr marL="200025" marR="0" lvl="0" indent="0" algn="l" rtl="0">
              <a:lnSpc>
                <a:spcPct val="100000"/>
              </a:lnSpc>
              <a:spcBef>
                <a:spcPts val="0"/>
              </a:spcBef>
              <a:spcAft>
                <a:spcPts val="0"/>
              </a:spcAft>
              <a:buClr>
                <a:schemeClr val="dk2"/>
              </a:buClr>
              <a:buSzPts val="1800"/>
              <a:buFont typeface="Arial"/>
              <a:buNone/>
            </a:pPr>
            <a:endParaRPr sz="1500" u="none" strike="noStrike" cap="none"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Questrial"/>
            </a:endParaRPr>
          </a:p>
          <a:p>
            <a:pPr marL="428625" marR="0" lvl="0" indent="-228600" algn="l" rtl="0">
              <a:lnSpc>
                <a:spcPct val="100000"/>
              </a:lnSpc>
              <a:spcBef>
                <a:spcPts val="0"/>
              </a:spcBef>
              <a:spcAft>
                <a:spcPts val="0"/>
              </a:spcAft>
              <a:buClr>
                <a:schemeClr val="dk1"/>
              </a:buClr>
              <a:buSzPts val="1800"/>
              <a:buFont typeface="Arial"/>
              <a:buChar char="•"/>
            </a:pPr>
            <a:r>
              <a:rPr lang="en-US" sz="1500" u="none" strike="noStrike" cap="none"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Questrial"/>
              </a:rPr>
              <a:t>Latinas create businesses six times faster than any other group in the United States </a:t>
            </a:r>
            <a:r>
              <a:rPr lang="en-US" sz="1500" u="none"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rPr>
              <a:t>(</a:t>
            </a:r>
            <a:r>
              <a:rPr lang="en-US" sz="1500" u="sng"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hlinkClick r:id="rId4">
                  <a:extLst>
                    <a:ext uri="{A12FA001-AC4F-418D-AE19-62706E023703}">
                      <ahyp:hlinkClr xmlns:ahyp="http://schemas.microsoft.com/office/drawing/2018/hyperlinkcolor" val="tx"/>
                    </a:ext>
                  </a:extLst>
                </a:hlinkClick>
              </a:rPr>
              <a:t>Latino Community Foundation</a:t>
            </a:r>
            <a:r>
              <a:rPr lang="en-US" sz="1500" u="none"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rPr>
              <a:t>). </a:t>
            </a:r>
            <a:endParaRPr sz="1500" dirty="0">
              <a:latin typeface="Open Sans Light" panose="020B0306030504020204" pitchFamily="34" charset="0"/>
              <a:ea typeface="Open Sans Light" panose="020B0306030504020204" pitchFamily="34" charset="0"/>
              <a:cs typeface="Open Sans Light" panose="020B0306030504020204" pitchFamily="34" charset="0"/>
            </a:endParaRPr>
          </a:p>
          <a:p>
            <a:pPr marL="200025" marR="0" lvl="0" indent="0" algn="l" rtl="0">
              <a:lnSpc>
                <a:spcPct val="100000"/>
              </a:lnSpc>
              <a:spcBef>
                <a:spcPts val="0"/>
              </a:spcBef>
              <a:spcAft>
                <a:spcPts val="0"/>
              </a:spcAft>
              <a:buClr>
                <a:schemeClr val="dk2"/>
              </a:buClr>
              <a:buSzPts val="1800"/>
              <a:buFont typeface="Arial"/>
              <a:buNone/>
            </a:pPr>
            <a:endParaRPr sz="1500" u="none" strike="noStrike" cap="none"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Questrial"/>
            </a:endParaRPr>
          </a:p>
          <a:p>
            <a:pPr marL="428625" marR="0" lvl="0" indent="-228600" algn="l" rtl="0">
              <a:lnSpc>
                <a:spcPct val="100000"/>
              </a:lnSpc>
              <a:spcBef>
                <a:spcPts val="0"/>
              </a:spcBef>
              <a:spcAft>
                <a:spcPts val="0"/>
              </a:spcAft>
              <a:buClr>
                <a:schemeClr val="dk1"/>
              </a:buClr>
              <a:buSzPts val="1800"/>
              <a:buFont typeface="Arial"/>
              <a:buChar char="•"/>
            </a:pPr>
            <a:r>
              <a:rPr lang="en-US" sz="1500" u="none" strike="noStrike" cap="none"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Questrial"/>
              </a:rPr>
              <a:t>From 2007 to 2012, 86% of new small businesses in the United States were U.S. </a:t>
            </a:r>
            <a:r>
              <a:rPr lang="en-US" sz="1500"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Questrial"/>
              </a:rPr>
              <a:t>Latino </a:t>
            </a:r>
            <a:r>
              <a:rPr lang="en-US" sz="1500" u="none" strike="noStrike" cap="none"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Questrial"/>
              </a:rPr>
              <a:t>owned </a:t>
            </a:r>
            <a:r>
              <a:rPr lang="en-US" sz="1500" u="none"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rPr>
              <a:t>(</a:t>
            </a:r>
            <a:r>
              <a:rPr lang="en-US" sz="1500" u="sng"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hlinkClick r:id="rId5">
                  <a:extLst>
                    <a:ext uri="{A12FA001-AC4F-418D-AE19-62706E023703}">
                      <ahyp:hlinkClr xmlns:ahyp="http://schemas.microsoft.com/office/drawing/2018/hyperlinkcolor" val="tx"/>
                    </a:ext>
                  </a:extLst>
                </a:hlinkClick>
              </a:rPr>
              <a:t>CNBC</a:t>
            </a:r>
            <a:r>
              <a:rPr lang="en-US" sz="1500" u="none"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rPr>
              <a:t>).  </a:t>
            </a:r>
            <a:endParaRPr sz="1500" u="none"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endParaRPr>
          </a:p>
          <a:p>
            <a:pPr marL="200025" marR="0" lvl="0" indent="0" algn="l" rtl="0">
              <a:lnSpc>
                <a:spcPct val="100000"/>
              </a:lnSpc>
              <a:spcBef>
                <a:spcPts val="0"/>
              </a:spcBef>
              <a:spcAft>
                <a:spcPts val="0"/>
              </a:spcAft>
              <a:buClr>
                <a:schemeClr val="dk2"/>
              </a:buClr>
              <a:buSzPts val="1800"/>
              <a:buFont typeface="Arial"/>
              <a:buNone/>
            </a:pPr>
            <a:endParaRPr sz="1500" u="none" strike="noStrike" cap="none"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Questrial"/>
            </a:endParaRPr>
          </a:p>
          <a:p>
            <a:pPr marL="428625" marR="0" lvl="0" indent="-228600" algn="l" rtl="0">
              <a:lnSpc>
                <a:spcPct val="100000"/>
              </a:lnSpc>
              <a:spcBef>
                <a:spcPts val="0"/>
              </a:spcBef>
              <a:spcAft>
                <a:spcPts val="0"/>
              </a:spcAft>
              <a:buClr>
                <a:schemeClr val="dk1"/>
              </a:buClr>
              <a:buSzPts val="1800"/>
              <a:buFont typeface="Arial"/>
              <a:buChar char="•"/>
            </a:pPr>
            <a:r>
              <a:rPr lang="en-US" sz="1500" u="none" strike="noStrike" cap="none"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Questrial"/>
              </a:rPr>
              <a:t>Latinos represent over 63.5 million residents in America today, comprising 1 out of every 5 Americans </a:t>
            </a:r>
            <a:r>
              <a:rPr lang="en-US" sz="1500" u="none"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rPr>
              <a:t>(</a:t>
            </a:r>
            <a:r>
              <a:rPr lang="en-US" sz="1500" u="sng"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hlinkClick r:id="rId6">
                  <a:extLst>
                    <a:ext uri="{A12FA001-AC4F-418D-AE19-62706E023703}">
                      <ahyp:hlinkClr xmlns:ahyp="http://schemas.microsoft.com/office/drawing/2018/hyperlinkcolor" val="tx"/>
                    </a:ext>
                  </a:extLst>
                </a:hlinkClick>
              </a:rPr>
              <a:t>Pew Research Center</a:t>
            </a:r>
            <a:r>
              <a:rPr lang="en-US" sz="1500" u="none"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rPr>
              <a:t>).</a:t>
            </a:r>
            <a:endParaRPr sz="1500" dirty="0">
              <a:latin typeface="Open Sans Light" panose="020B0306030504020204" pitchFamily="34" charset="0"/>
              <a:ea typeface="Open Sans Light" panose="020B0306030504020204" pitchFamily="34" charset="0"/>
              <a:cs typeface="Open Sans Light" panose="020B0306030504020204" pitchFamily="34" charset="0"/>
            </a:endParaRPr>
          </a:p>
          <a:p>
            <a:pPr marL="428625" marR="0" lvl="0" indent="-114300" algn="l" rtl="0">
              <a:lnSpc>
                <a:spcPct val="100000"/>
              </a:lnSpc>
              <a:spcBef>
                <a:spcPts val="0"/>
              </a:spcBef>
              <a:spcAft>
                <a:spcPts val="0"/>
              </a:spcAft>
              <a:buClr>
                <a:schemeClr val="dk2"/>
              </a:buClr>
              <a:buSzPts val="1800"/>
              <a:buFont typeface="Arial"/>
              <a:buNone/>
            </a:pPr>
            <a:endParaRPr sz="1500" u="none" strike="noStrike" cap="none"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Questrial"/>
            </a:endParaRPr>
          </a:p>
          <a:p>
            <a:pPr marL="428625" marR="0" lvl="0" indent="-228600" algn="l" rtl="0">
              <a:lnSpc>
                <a:spcPct val="100000"/>
              </a:lnSpc>
              <a:spcBef>
                <a:spcPts val="0"/>
              </a:spcBef>
              <a:spcAft>
                <a:spcPts val="0"/>
              </a:spcAft>
              <a:buClr>
                <a:schemeClr val="dk1"/>
              </a:buClr>
              <a:buSzPts val="1800"/>
              <a:buFont typeface="Arial"/>
              <a:buChar char="•"/>
            </a:pPr>
            <a:r>
              <a:rPr lang="en-US" sz="1500" u="none" strike="noStrike" cap="none"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Questrial"/>
              </a:rPr>
              <a:t>Latinos contribute nearly $2.8 trillion to the U.S. Gross Domestic Product (GDP) each year </a:t>
            </a:r>
            <a:r>
              <a:rPr lang="en-US" sz="1500" u="none"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rPr>
              <a:t>(</a:t>
            </a:r>
            <a:r>
              <a:rPr lang="en-US" sz="1500" u="sng"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hlinkClick r:id="rId7">
                  <a:extLst>
                    <a:ext uri="{A12FA001-AC4F-418D-AE19-62706E023703}">
                      <ahyp:hlinkClr xmlns:ahyp="http://schemas.microsoft.com/office/drawing/2018/hyperlinkcolor" val="tx"/>
                    </a:ext>
                  </a:extLst>
                </a:hlinkClick>
              </a:rPr>
              <a:t>Latino Donor Collaborative</a:t>
            </a:r>
            <a:r>
              <a:rPr lang="en-US" sz="1500" u="none"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rPr>
              <a:t>).</a:t>
            </a:r>
            <a:endParaRPr sz="15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6" name="Google Shape;116;p6"/>
          <p:cNvSpPr/>
          <p:nvPr/>
        </p:nvSpPr>
        <p:spPr>
          <a:xfrm>
            <a:off x="271149" y="92652"/>
            <a:ext cx="7340141" cy="1787510"/>
          </a:xfrm>
          <a:prstGeom prst="rect">
            <a:avLst/>
          </a:prstGeom>
          <a:noFill/>
          <a:ln>
            <a:noFill/>
          </a:ln>
        </p:spPr>
        <p:txBody>
          <a:bodyPr spcFirstLastPara="1" wrap="square" lIns="91425" tIns="137150" rIns="91425" bIns="45700" anchor="t" anchorCtr="0">
            <a:spAutoFit/>
          </a:bodyPr>
          <a:lstStyle/>
          <a:p>
            <a:pPr marL="0" marR="0" lvl="0" indent="0" algn="l" rtl="0">
              <a:lnSpc>
                <a:spcPct val="154166"/>
              </a:lnSpc>
              <a:spcBef>
                <a:spcPts val="0"/>
              </a:spcBef>
              <a:spcAft>
                <a:spcPts val="0"/>
              </a:spcAft>
              <a:buNone/>
            </a:pPr>
            <a:r>
              <a:rPr lang="en-US" sz="2100" u="none"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rPr>
              <a:t>Latinos</a:t>
            </a:r>
            <a:r>
              <a:rPr lang="en-US" sz="2400" u="none"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rPr>
              <a:t> </a:t>
            </a:r>
            <a:endParaRPr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rtl="0">
              <a:lnSpc>
                <a:spcPct val="84090"/>
              </a:lnSpc>
              <a:spcBef>
                <a:spcPts val="0"/>
              </a:spcBef>
              <a:spcAft>
                <a:spcPts val="0"/>
              </a:spcAft>
              <a:buNone/>
            </a:pPr>
            <a:r>
              <a:rPr lang="en-US" sz="4000" u="none" strike="noStrike" cap="none" dirty="0">
                <a:solidFill>
                  <a:srgbClr val="1A3864"/>
                </a:solidFill>
                <a:latin typeface="Open Sans Light" panose="020B0306030504020204" pitchFamily="34" charset="0"/>
                <a:ea typeface="Open Sans Light" panose="020B0306030504020204" pitchFamily="34" charset="0"/>
                <a:cs typeface="Open Sans Light" panose="020B0306030504020204" pitchFamily="34" charset="0"/>
                <a:sym typeface="Questrial"/>
              </a:rPr>
              <a:t>are the engine of America’s </a:t>
            </a:r>
          </a:p>
          <a:p>
            <a:pPr marL="0" marR="0" lvl="0" indent="0" algn="l" rtl="0">
              <a:lnSpc>
                <a:spcPct val="84090"/>
              </a:lnSpc>
              <a:spcBef>
                <a:spcPts val="0"/>
              </a:spcBef>
              <a:spcAft>
                <a:spcPts val="0"/>
              </a:spcAft>
              <a:buNone/>
            </a:pPr>
            <a:r>
              <a:rPr lang="en-US" sz="4000" u="none" strike="noStrike" cap="none" dirty="0">
                <a:solidFill>
                  <a:srgbClr val="1A3864"/>
                </a:solidFill>
                <a:latin typeface="Open Sans Light" panose="020B0306030504020204" pitchFamily="34" charset="0"/>
                <a:ea typeface="Open Sans Light" panose="020B0306030504020204" pitchFamily="34" charset="0"/>
                <a:cs typeface="Open Sans Light" panose="020B0306030504020204" pitchFamily="34" charset="0"/>
                <a:sym typeface="Questrial"/>
              </a:rPr>
              <a:t>future economic growth.</a:t>
            </a:r>
            <a:endParaRPr sz="4000"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4" name="Grupo 3">
            <a:extLst>
              <a:ext uri="{FF2B5EF4-FFF2-40B4-BE49-F238E27FC236}">
                <a16:creationId xmlns:a16="http://schemas.microsoft.com/office/drawing/2014/main" id="{06A56821-D0CB-5336-B653-682922B6B140}"/>
              </a:ext>
            </a:extLst>
          </p:cNvPr>
          <p:cNvGrpSpPr/>
          <p:nvPr/>
        </p:nvGrpSpPr>
        <p:grpSpPr>
          <a:xfrm>
            <a:off x="-1" y="2289544"/>
            <a:ext cx="5059364" cy="3605069"/>
            <a:chOff x="-1" y="2289544"/>
            <a:chExt cx="5059364" cy="3605069"/>
          </a:xfrm>
        </p:grpSpPr>
        <p:pic>
          <p:nvPicPr>
            <p:cNvPr id="113" name="Google Shape;113;p6"/>
            <p:cNvPicPr preferRelativeResize="0"/>
            <p:nvPr/>
          </p:nvPicPr>
          <p:blipFill rotWithShape="1">
            <a:blip r:embed="rId8">
              <a:alphaModFix/>
            </a:blip>
            <a:srcRect l="20094" t="-146" r="20094" b="145"/>
            <a:stretch/>
          </p:blipFill>
          <p:spPr>
            <a:xfrm>
              <a:off x="-1" y="2289544"/>
              <a:ext cx="3230881" cy="3605069"/>
            </a:xfrm>
            <a:prstGeom prst="rect">
              <a:avLst/>
            </a:prstGeom>
            <a:noFill/>
            <a:ln>
              <a:noFill/>
            </a:ln>
          </p:spPr>
        </p:pic>
        <p:grpSp>
          <p:nvGrpSpPr>
            <p:cNvPr id="3" name="Grupo 2">
              <a:extLst>
                <a:ext uri="{FF2B5EF4-FFF2-40B4-BE49-F238E27FC236}">
                  <a16:creationId xmlns:a16="http://schemas.microsoft.com/office/drawing/2014/main" id="{D10B4358-7B63-0D3B-F9D3-8F176198F14F}"/>
                </a:ext>
              </a:extLst>
            </p:cNvPr>
            <p:cNvGrpSpPr/>
            <p:nvPr/>
          </p:nvGrpSpPr>
          <p:grpSpPr>
            <a:xfrm>
              <a:off x="3326098" y="2356150"/>
              <a:ext cx="1733265" cy="3471856"/>
              <a:chOff x="3326098" y="2348056"/>
              <a:chExt cx="1733265" cy="3471856"/>
            </a:xfrm>
          </p:grpSpPr>
          <p:pic>
            <p:nvPicPr>
              <p:cNvPr id="112" name="Google Shape;112;p6"/>
              <p:cNvPicPr preferRelativeResize="0"/>
              <p:nvPr/>
            </p:nvPicPr>
            <p:blipFill rotWithShape="1">
              <a:blip r:embed="rId9">
                <a:alphaModFix/>
              </a:blip>
              <a:srcRect l="19767" t="3171" r="12379"/>
              <a:stretch/>
            </p:blipFill>
            <p:spPr>
              <a:xfrm>
                <a:off x="3326098" y="4170961"/>
                <a:ext cx="1733265" cy="1648951"/>
              </a:xfrm>
              <a:prstGeom prst="rect">
                <a:avLst/>
              </a:prstGeom>
              <a:noFill/>
              <a:ln>
                <a:noFill/>
              </a:ln>
            </p:spPr>
          </p:pic>
          <p:pic>
            <p:nvPicPr>
              <p:cNvPr id="118" name="Google Shape;118;p6"/>
              <p:cNvPicPr preferRelativeResize="0"/>
              <p:nvPr/>
            </p:nvPicPr>
            <p:blipFill rotWithShape="1">
              <a:blip r:embed="rId10">
                <a:alphaModFix/>
              </a:blip>
              <a:srcRect l="3269" r="37216" b="8672"/>
              <a:stretch/>
            </p:blipFill>
            <p:spPr>
              <a:xfrm>
                <a:off x="3326098" y="2348056"/>
                <a:ext cx="1733265" cy="1773210"/>
              </a:xfrm>
              <a:prstGeom prst="rect">
                <a:avLst/>
              </a:prstGeom>
              <a:noFill/>
              <a:ln>
                <a:noFill/>
              </a:ln>
            </p:spPr>
          </p:pic>
        </p:grpSp>
      </p:grpSp>
      <p:pic>
        <p:nvPicPr>
          <p:cNvPr id="2" name="Imagen 8">
            <a:extLst>
              <a:ext uri="{FF2B5EF4-FFF2-40B4-BE49-F238E27FC236}">
                <a16:creationId xmlns:a16="http://schemas.microsoft.com/office/drawing/2014/main" id="{D169A700-1FE9-3D6C-2B8D-AE9A65DF08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1113" y="148884"/>
            <a:ext cx="453839" cy="52909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3" name="Google Shape;116;p6">
            <a:extLst>
              <a:ext uri="{FF2B5EF4-FFF2-40B4-BE49-F238E27FC236}">
                <a16:creationId xmlns:a16="http://schemas.microsoft.com/office/drawing/2014/main" id="{C71AFD81-14F7-1324-BBC0-12F04BAC28BC}"/>
              </a:ext>
            </a:extLst>
          </p:cNvPr>
          <p:cNvSpPr/>
          <p:nvPr/>
        </p:nvSpPr>
        <p:spPr>
          <a:xfrm>
            <a:off x="271149" y="92652"/>
            <a:ext cx="6948357" cy="1787510"/>
          </a:xfrm>
          <a:prstGeom prst="rect">
            <a:avLst/>
          </a:prstGeom>
          <a:noFill/>
          <a:ln>
            <a:noFill/>
          </a:ln>
        </p:spPr>
        <p:txBody>
          <a:bodyPr spcFirstLastPara="1" wrap="square" lIns="91425" tIns="137150" rIns="91425" bIns="45700" anchor="t" anchorCtr="0">
            <a:spAutoFit/>
          </a:bodyPr>
          <a:lstStyle/>
          <a:p>
            <a:pPr marL="0" marR="0" lvl="0" indent="0" algn="l" rtl="0">
              <a:lnSpc>
                <a:spcPct val="154166"/>
              </a:lnSpc>
              <a:spcBef>
                <a:spcPts val="0"/>
              </a:spcBef>
              <a:spcAft>
                <a:spcPts val="0"/>
              </a:spcAft>
              <a:buNone/>
            </a:pPr>
            <a:r>
              <a:rPr lang="en-US" sz="2100" u="none"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rPr>
              <a:t>Latinos</a:t>
            </a:r>
            <a:r>
              <a:rPr lang="en-US" sz="2400" u="none"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rPr>
              <a:t> </a:t>
            </a:r>
            <a:endParaRPr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rtl="0">
              <a:lnSpc>
                <a:spcPct val="84090"/>
              </a:lnSpc>
              <a:spcBef>
                <a:spcPts val="0"/>
              </a:spcBef>
              <a:spcAft>
                <a:spcPts val="0"/>
              </a:spcAft>
              <a:buNone/>
            </a:pPr>
            <a:r>
              <a:rPr lang="en-US" sz="4000" u="none" strike="noStrike" cap="none" dirty="0">
                <a:solidFill>
                  <a:srgbClr val="1A3864"/>
                </a:solidFill>
                <a:latin typeface="Open Sans Light" panose="020B0306030504020204" pitchFamily="34" charset="0"/>
                <a:ea typeface="Open Sans Light" panose="020B0306030504020204" pitchFamily="34" charset="0"/>
                <a:cs typeface="Open Sans Light" panose="020B0306030504020204" pitchFamily="34" charset="0"/>
                <a:sym typeface="Questrial"/>
              </a:rPr>
              <a:t>are the engine of America’s </a:t>
            </a:r>
          </a:p>
          <a:p>
            <a:pPr marL="0" marR="0" lvl="0" indent="0" algn="l" rtl="0">
              <a:lnSpc>
                <a:spcPct val="84090"/>
              </a:lnSpc>
              <a:spcBef>
                <a:spcPts val="0"/>
              </a:spcBef>
              <a:spcAft>
                <a:spcPts val="0"/>
              </a:spcAft>
              <a:buNone/>
            </a:pPr>
            <a:r>
              <a:rPr lang="en-US" sz="4000" u="none" strike="noStrike" cap="none" dirty="0">
                <a:solidFill>
                  <a:srgbClr val="1A3864"/>
                </a:solidFill>
                <a:latin typeface="Open Sans Light" panose="020B0306030504020204" pitchFamily="34" charset="0"/>
                <a:ea typeface="Open Sans Light" panose="020B0306030504020204" pitchFamily="34" charset="0"/>
                <a:cs typeface="Open Sans Light" panose="020B0306030504020204" pitchFamily="34" charset="0"/>
                <a:sym typeface="Questrial"/>
              </a:rPr>
              <a:t>future economic growth.</a:t>
            </a:r>
            <a:endParaRPr sz="40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5" name="Imagen 4">
            <a:extLst>
              <a:ext uri="{FF2B5EF4-FFF2-40B4-BE49-F238E27FC236}">
                <a16:creationId xmlns:a16="http://schemas.microsoft.com/office/drawing/2014/main" id="{EA934C30-1790-0739-FD16-9CA22DB43E47}"/>
              </a:ext>
            </a:extLst>
          </p:cNvPr>
          <p:cNvPicPr>
            <a:picLocks noChangeAspect="1"/>
          </p:cNvPicPr>
          <p:nvPr/>
        </p:nvPicPr>
        <p:blipFill>
          <a:blip r:embed="rId3"/>
          <a:srcRect/>
          <a:stretch/>
        </p:blipFill>
        <p:spPr>
          <a:xfrm>
            <a:off x="3397059" y="1152760"/>
            <a:ext cx="7973306" cy="5315536"/>
          </a:xfrm>
          <a:prstGeom prst="rect">
            <a:avLst/>
          </a:prstGeom>
        </p:spPr>
      </p:pic>
      <p:sp>
        <p:nvSpPr>
          <p:cNvPr id="7" name="Google Shape;126;p3">
            <a:extLst>
              <a:ext uri="{FF2B5EF4-FFF2-40B4-BE49-F238E27FC236}">
                <a16:creationId xmlns:a16="http://schemas.microsoft.com/office/drawing/2014/main" id="{A3E32149-6305-186D-3BA0-C4B92E4F486F}"/>
              </a:ext>
            </a:extLst>
          </p:cNvPr>
          <p:cNvSpPr txBox="1"/>
          <p:nvPr/>
        </p:nvSpPr>
        <p:spPr>
          <a:xfrm>
            <a:off x="427903" y="2730254"/>
            <a:ext cx="2379092" cy="571426"/>
          </a:xfrm>
          <a:prstGeom prst="rect">
            <a:avLst/>
          </a:prstGeom>
          <a:noFill/>
          <a:ln>
            <a:noFill/>
          </a:ln>
        </p:spPr>
        <p:txBody>
          <a:bodyPr spcFirstLastPara="1" wrap="square" lIns="108725" tIns="54350" rIns="108725" bIns="54350" anchor="t" anchorCtr="0">
            <a:spAutoFit/>
          </a:bodyPr>
          <a:lstStyle/>
          <a:p>
            <a:pPr marR="0" lvl="0" algn="just" rtl="0">
              <a:lnSpc>
                <a:spcPct val="100000"/>
              </a:lnSpc>
              <a:spcBef>
                <a:spcPts val="0"/>
              </a:spcBef>
              <a:spcAft>
                <a:spcPts val="0"/>
              </a:spcAft>
              <a:buClr>
                <a:schemeClr val="dk1"/>
              </a:buClr>
              <a:buSzPts val="1600"/>
            </a:pPr>
            <a:r>
              <a:rPr lang="en-US"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sym typeface="Open Sans"/>
              </a:rPr>
              <a:t>335 million</a:t>
            </a:r>
            <a:endParaRPr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sym typeface="Open Sans"/>
            </a:endParaRPr>
          </a:p>
        </p:txBody>
      </p:sp>
      <p:sp>
        <p:nvSpPr>
          <p:cNvPr id="8" name="Google Shape;126;p3">
            <a:extLst>
              <a:ext uri="{FF2B5EF4-FFF2-40B4-BE49-F238E27FC236}">
                <a16:creationId xmlns:a16="http://schemas.microsoft.com/office/drawing/2014/main" id="{2EDBD56D-7CEA-27C1-FAEF-919FC6D7C3B7}"/>
              </a:ext>
            </a:extLst>
          </p:cNvPr>
          <p:cNvSpPr txBox="1"/>
          <p:nvPr/>
        </p:nvSpPr>
        <p:spPr>
          <a:xfrm>
            <a:off x="427903" y="2485411"/>
            <a:ext cx="2640166" cy="340594"/>
          </a:xfrm>
          <a:prstGeom prst="rect">
            <a:avLst/>
          </a:prstGeom>
          <a:noFill/>
          <a:ln>
            <a:noFill/>
          </a:ln>
        </p:spPr>
        <p:txBody>
          <a:bodyPr spcFirstLastPara="1" wrap="square" lIns="108725" tIns="54350" rIns="108725" bIns="54350" anchor="t" anchorCtr="0">
            <a:spAutoFit/>
          </a:bodyPr>
          <a:lstStyle/>
          <a:p>
            <a:pPr marR="0" lvl="0" rtl="0">
              <a:lnSpc>
                <a:spcPct val="100000"/>
              </a:lnSpc>
              <a:spcBef>
                <a:spcPts val="0"/>
              </a:spcBef>
              <a:spcAft>
                <a:spcPts val="0"/>
              </a:spcAft>
              <a:buClr>
                <a:schemeClr val="dk1"/>
              </a:buClr>
              <a:buSzPts val="1600"/>
            </a:pPr>
            <a:r>
              <a:rPr lang="en-US" sz="1500"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Open Sans"/>
              </a:rPr>
              <a:t>The U.S. has a population of</a:t>
            </a:r>
            <a:endParaRPr sz="15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Open Sans"/>
            </a:endParaRPr>
          </a:p>
        </p:txBody>
      </p:sp>
      <p:sp>
        <p:nvSpPr>
          <p:cNvPr id="9" name="Google Shape;126;p3">
            <a:extLst>
              <a:ext uri="{FF2B5EF4-FFF2-40B4-BE49-F238E27FC236}">
                <a16:creationId xmlns:a16="http://schemas.microsoft.com/office/drawing/2014/main" id="{477577FE-1F2D-A4D6-6E5C-FBE8D00FD3C1}"/>
              </a:ext>
            </a:extLst>
          </p:cNvPr>
          <p:cNvSpPr txBox="1"/>
          <p:nvPr/>
        </p:nvSpPr>
        <p:spPr>
          <a:xfrm>
            <a:off x="427903" y="3150719"/>
            <a:ext cx="2497147" cy="340594"/>
          </a:xfrm>
          <a:prstGeom prst="rect">
            <a:avLst/>
          </a:prstGeom>
          <a:noFill/>
          <a:ln>
            <a:noFill/>
          </a:ln>
        </p:spPr>
        <p:txBody>
          <a:bodyPr spcFirstLastPara="1" wrap="square" lIns="108725" tIns="54350" rIns="108725" bIns="54350" anchor="t" anchorCtr="0">
            <a:spAutoFit/>
          </a:bodyPr>
          <a:lstStyle/>
          <a:p>
            <a:pPr marR="0" lvl="0" rtl="0">
              <a:lnSpc>
                <a:spcPct val="100000"/>
              </a:lnSpc>
              <a:spcBef>
                <a:spcPts val="0"/>
              </a:spcBef>
              <a:spcAft>
                <a:spcPts val="0"/>
              </a:spcAft>
              <a:buClr>
                <a:schemeClr val="dk1"/>
              </a:buClr>
              <a:buSzPts val="1600"/>
            </a:pPr>
            <a:r>
              <a:rPr lang="en-US" sz="1500"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Open Sans"/>
              </a:rPr>
              <a:t>as of 2022 </a:t>
            </a:r>
            <a:r>
              <a:rPr lang="en-US" sz="1500" u="sng"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Open Sans"/>
                <a:hlinkClick r:id="rId4">
                  <a:extLst>
                    <a:ext uri="{A12FA001-AC4F-418D-AE19-62706E023703}">
                      <ahyp:hlinkClr xmlns:ahyp="http://schemas.microsoft.com/office/drawing/2018/hyperlinkcolor" val="tx"/>
                    </a:ext>
                  </a:extLst>
                </a:hlinkClick>
              </a:rPr>
              <a:t>(Worldometer)</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Open Sans"/>
              </a:rPr>
              <a:t>.</a:t>
            </a:r>
            <a:endParaRPr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Open Sans"/>
            </a:endParaRPr>
          </a:p>
        </p:txBody>
      </p:sp>
      <p:sp>
        <p:nvSpPr>
          <p:cNvPr id="12" name="Google Shape;126;p3">
            <a:extLst>
              <a:ext uri="{FF2B5EF4-FFF2-40B4-BE49-F238E27FC236}">
                <a16:creationId xmlns:a16="http://schemas.microsoft.com/office/drawing/2014/main" id="{D7F73FAF-D647-6579-86EF-7E5B0B8F8E15}"/>
              </a:ext>
            </a:extLst>
          </p:cNvPr>
          <p:cNvSpPr txBox="1"/>
          <p:nvPr/>
        </p:nvSpPr>
        <p:spPr>
          <a:xfrm>
            <a:off x="1250383" y="4178101"/>
            <a:ext cx="1817686" cy="802259"/>
          </a:xfrm>
          <a:prstGeom prst="rect">
            <a:avLst/>
          </a:prstGeom>
          <a:noFill/>
          <a:ln>
            <a:noFill/>
          </a:ln>
        </p:spPr>
        <p:txBody>
          <a:bodyPr spcFirstLastPara="1" wrap="square" lIns="108725" tIns="54350" rIns="108725" bIns="54350" anchor="t" anchorCtr="0">
            <a:spAutoFit/>
          </a:bodyPr>
          <a:lstStyle/>
          <a:p>
            <a:pPr marR="0" lvl="0" rtl="0">
              <a:lnSpc>
                <a:spcPct val="100000"/>
              </a:lnSpc>
              <a:spcBef>
                <a:spcPts val="0"/>
              </a:spcBef>
              <a:spcAft>
                <a:spcPts val="0"/>
              </a:spcAft>
              <a:buClr>
                <a:schemeClr val="dk1"/>
              </a:buClr>
              <a:buSzPts val="1600"/>
            </a:pPr>
            <a:r>
              <a:rPr lang="en-US" sz="1500"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Open Sans"/>
              </a:rPr>
              <a:t>The U.S. population is equivalent to</a:t>
            </a:r>
            <a:endParaRPr sz="15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Open Sans"/>
            </a:endParaRPr>
          </a:p>
        </p:txBody>
      </p:sp>
      <p:sp>
        <p:nvSpPr>
          <p:cNvPr id="13" name="Google Shape;126;p3">
            <a:extLst>
              <a:ext uri="{FF2B5EF4-FFF2-40B4-BE49-F238E27FC236}">
                <a16:creationId xmlns:a16="http://schemas.microsoft.com/office/drawing/2014/main" id="{09186BE1-DB38-409B-A6F5-6156D6C6B37B}"/>
              </a:ext>
            </a:extLst>
          </p:cNvPr>
          <p:cNvSpPr txBox="1"/>
          <p:nvPr/>
        </p:nvSpPr>
        <p:spPr>
          <a:xfrm>
            <a:off x="1248180" y="4961925"/>
            <a:ext cx="2497147" cy="571426"/>
          </a:xfrm>
          <a:prstGeom prst="rect">
            <a:avLst/>
          </a:prstGeom>
          <a:noFill/>
          <a:ln>
            <a:noFill/>
          </a:ln>
        </p:spPr>
        <p:txBody>
          <a:bodyPr spcFirstLastPara="1" wrap="square" lIns="108725" tIns="54350" rIns="108725" bIns="54350" anchor="t" anchorCtr="0">
            <a:spAutoFit/>
          </a:bodyPr>
          <a:lstStyle/>
          <a:p>
            <a:pPr marR="0" lvl="0" rtl="0">
              <a:lnSpc>
                <a:spcPct val="100000"/>
              </a:lnSpc>
              <a:spcBef>
                <a:spcPts val="0"/>
              </a:spcBef>
              <a:spcAft>
                <a:spcPts val="0"/>
              </a:spcAft>
              <a:buClr>
                <a:schemeClr val="dk1"/>
              </a:buClr>
              <a:buSzPts val="1600"/>
            </a:pPr>
            <a:r>
              <a:rPr lang="en-US" sz="1500"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Open Sans"/>
              </a:rPr>
              <a:t>of the total global population </a:t>
            </a:r>
            <a:r>
              <a:rPr lang="en-US" sz="1500" u="sng"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Open Sans"/>
                <a:hlinkClick r:id="rId4">
                  <a:extLst>
                    <a:ext uri="{A12FA001-AC4F-418D-AE19-62706E023703}">
                      <ahyp:hlinkClr xmlns:ahyp="http://schemas.microsoft.com/office/drawing/2018/hyperlinkcolor" val="tx"/>
                    </a:ext>
                  </a:extLst>
                </a:hlinkClick>
              </a:rPr>
              <a:t>(Worldometer)</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Open Sans"/>
              </a:rPr>
              <a:t>.</a:t>
            </a:r>
            <a:endParaRPr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Open Sans"/>
            </a:endParaRPr>
          </a:p>
        </p:txBody>
      </p:sp>
      <p:sp>
        <p:nvSpPr>
          <p:cNvPr id="14" name="Google Shape;126;p3">
            <a:extLst>
              <a:ext uri="{FF2B5EF4-FFF2-40B4-BE49-F238E27FC236}">
                <a16:creationId xmlns:a16="http://schemas.microsoft.com/office/drawing/2014/main" id="{51092381-AE11-C23F-885B-364AC23D80B8}"/>
              </a:ext>
            </a:extLst>
          </p:cNvPr>
          <p:cNvSpPr txBox="1"/>
          <p:nvPr/>
        </p:nvSpPr>
        <p:spPr>
          <a:xfrm>
            <a:off x="2424084" y="4513913"/>
            <a:ext cx="1971787" cy="571426"/>
          </a:xfrm>
          <a:prstGeom prst="rect">
            <a:avLst/>
          </a:prstGeom>
          <a:noFill/>
          <a:ln>
            <a:noFill/>
          </a:ln>
        </p:spPr>
        <p:txBody>
          <a:bodyPr spcFirstLastPara="1" wrap="square" lIns="108725" tIns="54350" rIns="108725" bIns="54350" anchor="t" anchorCtr="0">
            <a:spAutoFit/>
          </a:bodyPr>
          <a:lstStyle/>
          <a:p>
            <a:pPr marR="0" lvl="0" algn="just" rtl="0">
              <a:lnSpc>
                <a:spcPct val="100000"/>
              </a:lnSpc>
              <a:spcBef>
                <a:spcPts val="0"/>
              </a:spcBef>
              <a:spcAft>
                <a:spcPts val="0"/>
              </a:spcAft>
              <a:buClr>
                <a:schemeClr val="dk1"/>
              </a:buClr>
              <a:buSzPts val="1600"/>
            </a:pPr>
            <a:r>
              <a:rPr lang="en-US"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sym typeface="Open Sans"/>
              </a:rPr>
              <a:t>4.25 %</a:t>
            </a:r>
            <a:endParaRPr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sym typeface="Open Sans"/>
            </a:endParaRPr>
          </a:p>
        </p:txBody>
      </p:sp>
      <p:sp>
        <p:nvSpPr>
          <p:cNvPr id="10" name="Google Shape;126;p3">
            <a:extLst>
              <a:ext uri="{FF2B5EF4-FFF2-40B4-BE49-F238E27FC236}">
                <a16:creationId xmlns:a16="http://schemas.microsoft.com/office/drawing/2014/main" id="{061FE4D0-875B-209E-8912-1B47BE6B9619}"/>
              </a:ext>
            </a:extLst>
          </p:cNvPr>
          <p:cNvSpPr txBox="1"/>
          <p:nvPr/>
        </p:nvSpPr>
        <p:spPr>
          <a:xfrm>
            <a:off x="5894206" y="5184180"/>
            <a:ext cx="2898920" cy="571426"/>
          </a:xfrm>
          <a:prstGeom prst="rect">
            <a:avLst/>
          </a:prstGeom>
          <a:noFill/>
          <a:ln>
            <a:noFill/>
          </a:ln>
        </p:spPr>
        <p:txBody>
          <a:bodyPr spcFirstLastPara="1" wrap="square" lIns="108725" tIns="54350" rIns="108725" bIns="54350" anchor="t" anchorCtr="0">
            <a:spAutoFit/>
          </a:bodyPr>
          <a:lstStyle/>
          <a:p>
            <a:pPr marR="0" lvl="0" rtl="0">
              <a:lnSpc>
                <a:spcPct val="100000"/>
              </a:lnSpc>
              <a:spcBef>
                <a:spcPts val="0"/>
              </a:spcBef>
              <a:spcAft>
                <a:spcPts val="0"/>
              </a:spcAft>
              <a:buClr>
                <a:schemeClr val="dk1"/>
              </a:buClr>
              <a:buSzPts val="1600"/>
            </a:pPr>
            <a:r>
              <a:rPr lang="en-US"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sym typeface="Open Sans"/>
              </a:rPr>
              <a:t>The U.S. is 3</a:t>
            </a:r>
            <a:r>
              <a:rPr lang="en-US" sz="3000" baseline="30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sym typeface="Open Sans"/>
              </a:rPr>
              <a:t>rd</a:t>
            </a:r>
            <a:endParaRPr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sym typeface="Open Sans"/>
            </a:endParaRPr>
          </a:p>
        </p:txBody>
      </p:sp>
      <p:sp>
        <p:nvSpPr>
          <p:cNvPr id="15" name="Google Shape;126;p3">
            <a:extLst>
              <a:ext uri="{FF2B5EF4-FFF2-40B4-BE49-F238E27FC236}">
                <a16:creationId xmlns:a16="http://schemas.microsoft.com/office/drawing/2014/main" id="{B0166334-A135-D658-FF22-39AF2C8DBB92}"/>
              </a:ext>
            </a:extLst>
          </p:cNvPr>
          <p:cNvSpPr txBox="1"/>
          <p:nvPr/>
        </p:nvSpPr>
        <p:spPr>
          <a:xfrm>
            <a:off x="5894206" y="5630626"/>
            <a:ext cx="3099176" cy="1033091"/>
          </a:xfrm>
          <a:prstGeom prst="rect">
            <a:avLst/>
          </a:prstGeom>
          <a:noFill/>
          <a:ln>
            <a:noFill/>
          </a:ln>
        </p:spPr>
        <p:txBody>
          <a:bodyPr spcFirstLastPara="1" wrap="square" lIns="108725" tIns="54350" rIns="108725" bIns="54350" anchor="t" anchorCtr="0">
            <a:spAutoFit/>
          </a:bodyPr>
          <a:lstStyle/>
          <a:p>
            <a:pPr marR="0" lvl="0" rtl="0">
              <a:lnSpc>
                <a:spcPct val="100000"/>
              </a:lnSpc>
              <a:spcBef>
                <a:spcPts val="0"/>
              </a:spcBef>
              <a:spcAft>
                <a:spcPts val="0"/>
              </a:spcAft>
              <a:buClr>
                <a:schemeClr val="dk1"/>
              </a:buClr>
              <a:buSzPts val="1600"/>
            </a:pPr>
            <a:r>
              <a:rPr lang="en-US" sz="1500"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Open Sans"/>
              </a:rPr>
              <a:t>in size by population in the world  </a:t>
            </a:r>
          </a:p>
          <a:p>
            <a:pPr marR="0" lvl="0" rtl="0">
              <a:lnSpc>
                <a:spcPct val="100000"/>
              </a:lnSpc>
              <a:spcBef>
                <a:spcPts val="0"/>
              </a:spcBef>
              <a:spcAft>
                <a:spcPts val="0"/>
              </a:spcAft>
              <a:buClr>
                <a:schemeClr val="dk1"/>
              </a:buClr>
              <a:buSzPts val="1600"/>
            </a:pPr>
            <a:r>
              <a:rPr lang="en-US" sz="1500"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Open Sans"/>
              </a:rPr>
              <a:t>#1 is China </a:t>
            </a:r>
            <a:r>
              <a:rPr lang="en-US" sz="1500" dirty="0">
                <a:latin typeface="Open Sans Light" panose="020B0306030504020204" pitchFamily="34" charset="0"/>
                <a:ea typeface="Open Sans Light" panose="020B0306030504020204" pitchFamily="34" charset="0"/>
                <a:cs typeface="Open Sans Light" panose="020B0306030504020204" pitchFamily="34" charset="0"/>
                <a:sym typeface="Open Sans"/>
              </a:rPr>
              <a:t>(1.4 billion)  </a:t>
            </a:r>
          </a:p>
          <a:p>
            <a:pPr marR="0" lvl="0" rtl="0">
              <a:lnSpc>
                <a:spcPct val="100000"/>
              </a:lnSpc>
              <a:spcBef>
                <a:spcPts val="0"/>
              </a:spcBef>
              <a:spcAft>
                <a:spcPts val="0"/>
              </a:spcAft>
              <a:buClr>
                <a:schemeClr val="dk1"/>
              </a:buClr>
              <a:buSzPts val="1600"/>
            </a:pPr>
            <a:r>
              <a:rPr lang="en-US" sz="1500"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Open Sans"/>
              </a:rPr>
              <a:t>#2 is India </a:t>
            </a:r>
            <a:r>
              <a:rPr lang="en-US" sz="1500" dirty="0">
                <a:latin typeface="Open Sans Light" panose="020B0306030504020204" pitchFamily="34" charset="0"/>
                <a:ea typeface="Open Sans Light" panose="020B0306030504020204" pitchFamily="34" charset="0"/>
                <a:cs typeface="Open Sans Light" panose="020B0306030504020204" pitchFamily="34" charset="0"/>
                <a:sym typeface="Open Sans"/>
              </a:rPr>
              <a:t>(1.3 billion) </a:t>
            </a:r>
            <a:r>
              <a:rPr lang="en-US" sz="1500" u="sng"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Open Sans"/>
                <a:hlinkClick r:id="rId5">
                  <a:extLst>
                    <a:ext uri="{A12FA001-AC4F-418D-AE19-62706E023703}">
                      <ahyp:hlinkClr xmlns:ahyp="http://schemas.microsoft.com/office/drawing/2018/hyperlinkcolor" val="tx"/>
                    </a:ext>
                  </a:extLst>
                </a:hlinkClick>
              </a:rPr>
              <a:t>(U.S. Census)</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Open Sans"/>
              </a:rPr>
              <a:t>.</a:t>
            </a:r>
            <a:endParaRPr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Open Sans"/>
            </a:endParaRPr>
          </a:p>
        </p:txBody>
      </p:sp>
      <p:cxnSp>
        <p:nvCxnSpPr>
          <p:cNvPr id="19" name="Conector recto de flecha 18">
            <a:extLst>
              <a:ext uri="{FF2B5EF4-FFF2-40B4-BE49-F238E27FC236}">
                <a16:creationId xmlns:a16="http://schemas.microsoft.com/office/drawing/2014/main" id="{F3EDF395-9F5C-BD6E-93F3-24DCE0CA8997}"/>
              </a:ext>
            </a:extLst>
          </p:cNvPr>
          <p:cNvCxnSpPr/>
          <p:nvPr/>
        </p:nvCxnSpPr>
        <p:spPr>
          <a:xfrm flipH="1">
            <a:off x="2498956" y="3150719"/>
            <a:ext cx="2206487" cy="0"/>
          </a:xfrm>
          <a:prstGeom prst="straightConnector1">
            <a:avLst/>
          </a:prstGeom>
          <a:ln w="19050">
            <a:solidFill>
              <a:srgbClr val="2283B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 name="Conector angular 21">
            <a:extLst>
              <a:ext uri="{FF2B5EF4-FFF2-40B4-BE49-F238E27FC236}">
                <a16:creationId xmlns:a16="http://schemas.microsoft.com/office/drawing/2014/main" id="{23C9A03E-B504-2C61-B857-B59921C62F6A}"/>
              </a:ext>
            </a:extLst>
          </p:cNvPr>
          <p:cNvCxnSpPr>
            <a:cxnSpLocks/>
          </p:cNvCxnSpPr>
          <p:nvPr/>
        </p:nvCxnSpPr>
        <p:spPr>
          <a:xfrm rot="5400000">
            <a:off x="3533835" y="3307597"/>
            <a:ext cx="1235850" cy="1107367"/>
          </a:xfrm>
          <a:prstGeom prst="bentConnector3">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Conector angular 37">
            <a:extLst>
              <a:ext uri="{FF2B5EF4-FFF2-40B4-BE49-F238E27FC236}">
                <a16:creationId xmlns:a16="http://schemas.microsoft.com/office/drawing/2014/main" id="{523DE3B0-CD13-C646-B140-8DBDDCB1C6DE}"/>
              </a:ext>
            </a:extLst>
          </p:cNvPr>
          <p:cNvCxnSpPr>
            <a:cxnSpLocks/>
            <a:endCxn id="15" idx="1"/>
          </p:cNvCxnSpPr>
          <p:nvPr/>
        </p:nvCxnSpPr>
        <p:spPr>
          <a:xfrm rot="10800000" flipV="1">
            <a:off x="5894207" y="3935894"/>
            <a:ext cx="2820557" cy="2211278"/>
          </a:xfrm>
          <a:prstGeom prst="bentConnector3">
            <a:avLst>
              <a:gd name="adj1" fmla="val 108105"/>
            </a:avLst>
          </a:prstGeom>
          <a:ln w="19050">
            <a:solidFill>
              <a:srgbClr val="E3702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0" name="Conector recto de flecha 49">
            <a:extLst>
              <a:ext uri="{FF2B5EF4-FFF2-40B4-BE49-F238E27FC236}">
                <a16:creationId xmlns:a16="http://schemas.microsoft.com/office/drawing/2014/main" id="{9BB52715-2117-BD5A-FC97-A354076BEF6B}"/>
              </a:ext>
            </a:extLst>
          </p:cNvPr>
          <p:cNvCxnSpPr/>
          <p:nvPr/>
        </p:nvCxnSpPr>
        <p:spPr>
          <a:xfrm flipH="1">
            <a:off x="8993382" y="3588026"/>
            <a:ext cx="558122" cy="273254"/>
          </a:xfrm>
          <a:prstGeom prst="straightConnector1">
            <a:avLst/>
          </a:prstGeom>
          <a:ln w="19050">
            <a:solidFill>
              <a:srgbClr val="E37026"/>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2" name="Imagen 8">
            <a:extLst>
              <a:ext uri="{FF2B5EF4-FFF2-40B4-BE49-F238E27FC236}">
                <a16:creationId xmlns:a16="http://schemas.microsoft.com/office/drawing/2014/main" id="{BA597BAC-47AE-C08E-ACB9-06C2930BB5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1113" y="148884"/>
            <a:ext cx="453839" cy="52909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5" name="Google Shape;125;p7"/>
          <p:cNvPicPr preferRelativeResize="0"/>
          <p:nvPr/>
        </p:nvPicPr>
        <p:blipFill rotWithShape="1">
          <a:blip r:embed="rId3">
            <a:alphaModFix/>
          </a:blip>
          <a:srcRect/>
          <a:stretch/>
        </p:blipFill>
        <p:spPr>
          <a:xfrm>
            <a:off x="0" y="2069919"/>
            <a:ext cx="6096000" cy="3483428"/>
          </a:xfrm>
          <a:prstGeom prst="rect">
            <a:avLst/>
          </a:prstGeom>
          <a:noFill/>
          <a:ln>
            <a:noFill/>
          </a:ln>
        </p:spPr>
      </p:pic>
      <p:sp>
        <p:nvSpPr>
          <p:cNvPr id="5" name="Google Shape;126;p3">
            <a:extLst>
              <a:ext uri="{FF2B5EF4-FFF2-40B4-BE49-F238E27FC236}">
                <a16:creationId xmlns:a16="http://schemas.microsoft.com/office/drawing/2014/main" id="{08F6EAD4-313D-3655-8D07-4CB4E2CB4DFC}"/>
              </a:ext>
            </a:extLst>
          </p:cNvPr>
          <p:cNvSpPr txBox="1"/>
          <p:nvPr/>
        </p:nvSpPr>
        <p:spPr>
          <a:xfrm>
            <a:off x="6802763" y="1047250"/>
            <a:ext cx="1971787" cy="571426"/>
          </a:xfrm>
          <a:prstGeom prst="rect">
            <a:avLst/>
          </a:prstGeom>
          <a:noFill/>
          <a:ln>
            <a:noFill/>
          </a:ln>
        </p:spPr>
        <p:txBody>
          <a:bodyPr spcFirstLastPara="1" wrap="square" lIns="108725" tIns="54350" rIns="108725" bIns="54350" anchor="t" anchorCtr="0">
            <a:spAutoFit/>
          </a:bodyPr>
          <a:lstStyle/>
          <a:p>
            <a:pPr marR="0" lvl="0" algn="just" rtl="0">
              <a:lnSpc>
                <a:spcPct val="100000"/>
              </a:lnSpc>
              <a:spcBef>
                <a:spcPts val="0"/>
              </a:spcBef>
              <a:spcAft>
                <a:spcPts val="0"/>
              </a:spcAft>
              <a:buClr>
                <a:schemeClr val="dk1"/>
              </a:buClr>
              <a:buSzPts val="1600"/>
            </a:pPr>
            <a:r>
              <a:rPr lang="en-US"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sym typeface="Open Sans"/>
              </a:rPr>
              <a:t>1 million</a:t>
            </a:r>
            <a:endParaRPr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sym typeface="Open Sans"/>
            </a:endParaRPr>
          </a:p>
        </p:txBody>
      </p:sp>
      <p:sp>
        <p:nvSpPr>
          <p:cNvPr id="6" name="Google Shape;126;p3">
            <a:extLst>
              <a:ext uri="{FF2B5EF4-FFF2-40B4-BE49-F238E27FC236}">
                <a16:creationId xmlns:a16="http://schemas.microsoft.com/office/drawing/2014/main" id="{A6C0F050-7E5F-5035-55B7-4B334184689B}"/>
              </a:ext>
            </a:extLst>
          </p:cNvPr>
          <p:cNvSpPr txBox="1"/>
          <p:nvPr/>
        </p:nvSpPr>
        <p:spPr>
          <a:xfrm>
            <a:off x="6802763" y="802407"/>
            <a:ext cx="2388307" cy="340594"/>
          </a:xfrm>
          <a:prstGeom prst="rect">
            <a:avLst/>
          </a:prstGeom>
          <a:noFill/>
          <a:ln>
            <a:noFill/>
          </a:ln>
        </p:spPr>
        <p:txBody>
          <a:bodyPr spcFirstLastPara="1" wrap="square" lIns="108725" tIns="54350" rIns="108725" bIns="54350" anchor="t" anchorCtr="0">
            <a:spAutoFit/>
          </a:bodyPr>
          <a:lstStyle/>
          <a:p>
            <a:pPr marR="0" lvl="0" algn="just" rtl="0">
              <a:lnSpc>
                <a:spcPct val="100000"/>
              </a:lnSpc>
              <a:spcBef>
                <a:spcPts val="0"/>
              </a:spcBef>
              <a:spcAft>
                <a:spcPts val="0"/>
              </a:spcAft>
              <a:buClr>
                <a:schemeClr val="dk1"/>
              </a:buClr>
              <a:buSzPts val="1600"/>
            </a:pPr>
            <a:r>
              <a:rPr lang="en-US" sz="1500" u="none" strike="noStrike" cap="none"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Questrial"/>
              </a:rPr>
              <a:t>More than</a:t>
            </a:r>
            <a:endParaRPr sz="15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Open Sans"/>
            </a:endParaRPr>
          </a:p>
        </p:txBody>
      </p:sp>
      <p:sp>
        <p:nvSpPr>
          <p:cNvPr id="7" name="Google Shape;126;p3">
            <a:extLst>
              <a:ext uri="{FF2B5EF4-FFF2-40B4-BE49-F238E27FC236}">
                <a16:creationId xmlns:a16="http://schemas.microsoft.com/office/drawing/2014/main" id="{C7A66B64-CF5D-9EE8-1C0E-524402334BA8}"/>
              </a:ext>
            </a:extLst>
          </p:cNvPr>
          <p:cNvSpPr txBox="1"/>
          <p:nvPr/>
        </p:nvSpPr>
        <p:spPr>
          <a:xfrm>
            <a:off x="6802763" y="1467715"/>
            <a:ext cx="3194294" cy="571426"/>
          </a:xfrm>
          <a:prstGeom prst="rect">
            <a:avLst/>
          </a:prstGeom>
          <a:noFill/>
          <a:ln>
            <a:noFill/>
          </a:ln>
        </p:spPr>
        <p:txBody>
          <a:bodyPr spcFirstLastPara="1" wrap="square" lIns="108725" tIns="54350" rIns="108725" bIns="54350" anchor="t" anchorCtr="0">
            <a:spAutoFit/>
          </a:bodyPr>
          <a:lstStyle/>
          <a:p>
            <a:pPr marR="0" lvl="0" rtl="0">
              <a:lnSpc>
                <a:spcPct val="100000"/>
              </a:lnSpc>
              <a:spcBef>
                <a:spcPts val="0"/>
              </a:spcBef>
              <a:spcAft>
                <a:spcPts val="0"/>
              </a:spcAft>
              <a:buClr>
                <a:schemeClr val="dk1"/>
              </a:buClr>
              <a:buSzPts val="1600"/>
            </a:pPr>
            <a:r>
              <a:rPr lang="en-US" sz="1500" u="none" strike="noStrike" cap="none"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Questrial"/>
              </a:rPr>
              <a:t>immigrants arrive in the U.S. each year </a:t>
            </a:r>
            <a:r>
              <a:rPr lang="en-US" sz="1500" u="sng"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hlinkClick r:id="rId4">
                  <a:extLst>
                    <a:ext uri="{A12FA001-AC4F-418D-AE19-62706E023703}">
                      <ahyp:hlinkClr xmlns:ahyp="http://schemas.microsoft.com/office/drawing/2018/hyperlinkcolor" val="tx"/>
                    </a:ext>
                  </a:extLst>
                </a:hlinkClick>
              </a:rPr>
              <a:t>(Pew Research Center)</a:t>
            </a:r>
            <a:r>
              <a:rPr lang="en-US" sz="1500" u="none"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rPr>
              <a:t>.</a:t>
            </a:r>
            <a:endParaRPr sz="15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Open Sans"/>
            </a:endParaRPr>
          </a:p>
        </p:txBody>
      </p:sp>
      <p:sp>
        <p:nvSpPr>
          <p:cNvPr id="10" name="Google Shape;126;p3">
            <a:extLst>
              <a:ext uri="{FF2B5EF4-FFF2-40B4-BE49-F238E27FC236}">
                <a16:creationId xmlns:a16="http://schemas.microsoft.com/office/drawing/2014/main" id="{264A7641-F8D7-B0B5-B904-5C88254AB9A1}"/>
              </a:ext>
            </a:extLst>
          </p:cNvPr>
          <p:cNvSpPr txBox="1"/>
          <p:nvPr/>
        </p:nvSpPr>
        <p:spPr>
          <a:xfrm>
            <a:off x="7529611" y="2404249"/>
            <a:ext cx="4431868" cy="571426"/>
          </a:xfrm>
          <a:prstGeom prst="rect">
            <a:avLst/>
          </a:prstGeom>
          <a:noFill/>
          <a:ln>
            <a:noFill/>
          </a:ln>
        </p:spPr>
        <p:txBody>
          <a:bodyPr spcFirstLastPara="1" wrap="square" lIns="108725" tIns="54350" rIns="108725" bIns="54350" anchor="t" anchorCtr="0">
            <a:spAutoFit/>
          </a:bodyPr>
          <a:lstStyle/>
          <a:p>
            <a:pPr marR="0" lvl="0" rtl="0">
              <a:lnSpc>
                <a:spcPct val="100000"/>
              </a:lnSpc>
              <a:spcBef>
                <a:spcPts val="0"/>
              </a:spcBef>
              <a:spcAft>
                <a:spcPts val="0"/>
              </a:spcAft>
              <a:buClr>
                <a:schemeClr val="dk1"/>
              </a:buClr>
              <a:buSzPts val="1600"/>
            </a:pPr>
            <a:r>
              <a:rPr lang="en-US" sz="3000" u="none" strike="noStrike" cap="none"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sym typeface="Questrial"/>
              </a:rPr>
              <a:t>1,782 births per woman,</a:t>
            </a:r>
            <a:endParaRPr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sym typeface="Open Sans"/>
            </a:endParaRPr>
          </a:p>
        </p:txBody>
      </p:sp>
      <p:sp>
        <p:nvSpPr>
          <p:cNvPr id="11" name="Google Shape;126;p3">
            <a:extLst>
              <a:ext uri="{FF2B5EF4-FFF2-40B4-BE49-F238E27FC236}">
                <a16:creationId xmlns:a16="http://schemas.microsoft.com/office/drawing/2014/main" id="{E86F8C00-6CC5-7308-8FE9-60A94C4909A5}"/>
              </a:ext>
            </a:extLst>
          </p:cNvPr>
          <p:cNvSpPr txBox="1"/>
          <p:nvPr/>
        </p:nvSpPr>
        <p:spPr>
          <a:xfrm>
            <a:off x="7529611" y="2159405"/>
            <a:ext cx="4055369" cy="340594"/>
          </a:xfrm>
          <a:prstGeom prst="rect">
            <a:avLst/>
          </a:prstGeom>
          <a:noFill/>
          <a:ln>
            <a:noFill/>
          </a:ln>
        </p:spPr>
        <p:txBody>
          <a:bodyPr spcFirstLastPara="1" wrap="square" lIns="108725" tIns="54350" rIns="108725" bIns="54350" anchor="t" anchorCtr="0">
            <a:spAutoFit/>
          </a:bodyPr>
          <a:lstStyle/>
          <a:p>
            <a:pPr marR="0" lvl="0" rtl="0">
              <a:lnSpc>
                <a:spcPct val="100000"/>
              </a:lnSpc>
              <a:spcBef>
                <a:spcPts val="0"/>
              </a:spcBef>
              <a:spcAft>
                <a:spcPts val="0"/>
              </a:spcAft>
              <a:buClr>
                <a:schemeClr val="dk1"/>
              </a:buClr>
              <a:buSzPts val="1600"/>
            </a:pPr>
            <a:r>
              <a:rPr lang="en-US" sz="1500" u="none" strike="noStrike" cap="none"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Questrial"/>
              </a:rPr>
              <a:t>The U.S. Fertility Rate in 2022 is</a:t>
            </a:r>
            <a:endParaRPr sz="15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Open Sans"/>
            </a:endParaRPr>
          </a:p>
        </p:txBody>
      </p:sp>
      <p:sp>
        <p:nvSpPr>
          <p:cNvPr id="12" name="Google Shape;126;p3">
            <a:extLst>
              <a:ext uri="{FF2B5EF4-FFF2-40B4-BE49-F238E27FC236}">
                <a16:creationId xmlns:a16="http://schemas.microsoft.com/office/drawing/2014/main" id="{DF6FDFA7-08A4-122C-682D-BDAA2E573506}"/>
              </a:ext>
            </a:extLst>
          </p:cNvPr>
          <p:cNvSpPr txBox="1"/>
          <p:nvPr/>
        </p:nvSpPr>
        <p:spPr>
          <a:xfrm>
            <a:off x="7529611" y="2824714"/>
            <a:ext cx="4244946" cy="802259"/>
          </a:xfrm>
          <a:prstGeom prst="rect">
            <a:avLst/>
          </a:prstGeom>
          <a:noFill/>
          <a:ln>
            <a:noFill/>
          </a:ln>
        </p:spPr>
        <p:txBody>
          <a:bodyPr spcFirstLastPara="1" wrap="square" lIns="108725" tIns="54350" rIns="108725" bIns="54350" anchor="t" anchorCtr="0">
            <a:spAutoFit/>
          </a:bodyPr>
          <a:lstStyle/>
          <a:p>
            <a:pPr marR="0" lvl="0" rtl="0">
              <a:lnSpc>
                <a:spcPct val="100000"/>
              </a:lnSpc>
              <a:spcBef>
                <a:spcPts val="0"/>
              </a:spcBef>
              <a:spcAft>
                <a:spcPts val="0"/>
              </a:spcAft>
              <a:buClr>
                <a:schemeClr val="dk1"/>
              </a:buClr>
              <a:buSzPts val="1600"/>
            </a:pPr>
            <a:r>
              <a:rPr lang="en-US" sz="1500" u="none" strike="noStrike" cap="none"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Questrial"/>
              </a:rPr>
              <a:t>a total fertility rate of 2.1 children per woman is needed to ensure a stable population </a:t>
            </a:r>
            <a:r>
              <a:rPr lang="en-US" sz="1500" u="sng"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hlinkClick r:id="rId5">
                  <a:extLst>
                    <a:ext uri="{A12FA001-AC4F-418D-AE19-62706E023703}">
                      <ahyp:hlinkClr xmlns:ahyp="http://schemas.microsoft.com/office/drawing/2018/hyperlinkcolor" val="tx"/>
                    </a:ext>
                  </a:extLst>
                </a:hlinkClick>
              </a:rPr>
              <a:t>(Macrotrends)</a:t>
            </a:r>
            <a:r>
              <a:rPr lang="en-US" sz="1500" u="none"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rPr>
              <a:t>.</a:t>
            </a:r>
            <a:endParaRPr sz="15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Open Sans"/>
            </a:endParaRPr>
          </a:p>
        </p:txBody>
      </p:sp>
      <p:sp>
        <p:nvSpPr>
          <p:cNvPr id="16" name="Google Shape;123;p7">
            <a:extLst>
              <a:ext uri="{FF2B5EF4-FFF2-40B4-BE49-F238E27FC236}">
                <a16:creationId xmlns:a16="http://schemas.microsoft.com/office/drawing/2014/main" id="{2EDDB644-BB18-7B0E-9219-BE4DECAEA6B6}"/>
              </a:ext>
            </a:extLst>
          </p:cNvPr>
          <p:cNvSpPr txBox="1"/>
          <p:nvPr/>
        </p:nvSpPr>
        <p:spPr>
          <a:xfrm>
            <a:off x="7529611" y="3608936"/>
            <a:ext cx="2435400" cy="340594"/>
          </a:xfrm>
          <a:prstGeom prst="rect">
            <a:avLst/>
          </a:prstGeom>
          <a:noFill/>
          <a:ln>
            <a:noFill/>
          </a:ln>
        </p:spPr>
        <p:txBody>
          <a:bodyPr spcFirstLastPara="1" wrap="square" lIns="108725" tIns="54350" rIns="108725" bIns="54350" anchor="t" anchorCtr="0">
            <a:spAutoFit/>
          </a:bodyPr>
          <a:lstStyle/>
          <a:p>
            <a:pPr marR="0" lvl="0" algn="l" rtl="0">
              <a:lnSpc>
                <a:spcPct val="100000"/>
              </a:lnSpc>
              <a:spcBef>
                <a:spcPts val="0"/>
              </a:spcBef>
              <a:spcAft>
                <a:spcPts val="0"/>
              </a:spcAft>
              <a:buClr>
                <a:schemeClr val="dk1"/>
              </a:buClr>
              <a:buSzPts val="1700"/>
            </a:pPr>
            <a:r>
              <a:rPr lang="en-US" sz="1500" u="none" strike="noStrike" cap="none"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Questrial"/>
              </a:rPr>
              <a:t>Fewer U.S. births will spell </a:t>
            </a:r>
            <a:endParaRPr sz="1500" u="none" strike="noStrike" cap="none"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Open Sans"/>
            </a:endParaRPr>
          </a:p>
        </p:txBody>
      </p:sp>
      <p:sp>
        <p:nvSpPr>
          <p:cNvPr id="17" name="Google Shape;123;p7">
            <a:extLst>
              <a:ext uri="{FF2B5EF4-FFF2-40B4-BE49-F238E27FC236}">
                <a16:creationId xmlns:a16="http://schemas.microsoft.com/office/drawing/2014/main" id="{478A808E-47FA-82C2-5959-824E4792F23B}"/>
              </a:ext>
            </a:extLst>
          </p:cNvPr>
          <p:cNvSpPr txBox="1"/>
          <p:nvPr/>
        </p:nvSpPr>
        <p:spPr>
          <a:xfrm>
            <a:off x="7529611" y="3789177"/>
            <a:ext cx="4071011" cy="571426"/>
          </a:xfrm>
          <a:prstGeom prst="rect">
            <a:avLst/>
          </a:prstGeom>
          <a:noFill/>
          <a:ln>
            <a:noFill/>
          </a:ln>
        </p:spPr>
        <p:txBody>
          <a:bodyPr spcFirstLastPara="1" wrap="square" lIns="108725" tIns="54350" rIns="108725" bIns="54350" anchor="t" anchorCtr="0">
            <a:spAutoFit/>
          </a:bodyPr>
          <a:lstStyle/>
          <a:p>
            <a:pPr marR="0" lvl="0" algn="l" rtl="0">
              <a:lnSpc>
                <a:spcPct val="100000"/>
              </a:lnSpc>
              <a:spcBef>
                <a:spcPts val="0"/>
              </a:spcBef>
              <a:spcAft>
                <a:spcPts val="0"/>
              </a:spcAft>
              <a:buClr>
                <a:schemeClr val="dk1"/>
              </a:buClr>
              <a:buSzPts val="1700"/>
            </a:pPr>
            <a:r>
              <a:rPr lang="en-US" sz="3000" u="none" strike="noStrike" cap="none"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sym typeface="Questrial"/>
              </a:rPr>
              <a:t>workforce challenges</a:t>
            </a:r>
            <a:endParaRPr sz="3000" u="none" strike="noStrike" cap="none"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Open Sans"/>
            </a:endParaRPr>
          </a:p>
        </p:txBody>
      </p:sp>
      <p:sp>
        <p:nvSpPr>
          <p:cNvPr id="18" name="Google Shape;123;p7">
            <a:extLst>
              <a:ext uri="{FF2B5EF4-FFF2-40B4-BE49-F238E27FC236}">
                <a16:creationId xmlns:a16="http://schemas.microsoft.com/office/drawing/2014/main" id="{61136A6C-CBAD-73A2-23F0-7AB1EB367485}"/>
              </a:ext>
            </a:extLst>
          </p:cNvPr>
          <p:cNvSpPr txBox="1"/>
          <p:nvPr/>
        </p:nvSpPr>
        <p:spPr>
          <a:xfrm>
            <a:off x="8793031" y="4213034"/>
            <a:ext cx="2520011" cy="340594"/>
          </a:xfrm>
          <a:prstGeom prst="rect">
            <a:avLst/>
          </a:prstGeom>
          <a:noFill/>
          <a:ln>
            <a:noFill/>
          </a:ln>
        </p:spPr>
        <p:txBody>
          <a:bodyPr spcFirstLastPara="1" wrap="square" lIns="108725" tIns="54350" rIns="108725" bIns="54350" anchor="t" anchorCtr="0">
            <a:spAutoFit/>
          </a:bodyPr>
          <a:lstStyle/>
          <a:p>
            <a:pPr marR="0" lvl="0" algn="l" rtl="0">
              <a:lnSpc>
                <a:spcPct val="100000"/>
              </a:lnSpc>
              <a:spcBef>
                <a:spcPts val="0"/>
              </a:spcBef>
              <a:spcAft>
                <a:spcPts val="0"/>
              </a:spcAft>
              <a:buClr>
                <a:schemeClr val="dk1"/>
              </a:buClr>
              <a:buSzPts val="1700"/>
            </a:pPr>
            <a:r>
              <a:rPr lang="en-US" sz="1500" u="none" strike="noStrike" cap="none"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Questrial"/>
              </a:rPr>
              <a:t>for our nation’s economy. </a:t>
            </a:r>
            <a:endParaRPr sz="1500" u="none" strike="noStrike" cap="none"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Open Sans"/>
            </a:endParaRPr>
          </a:p>
        </p:txBody>
      </p:sp>
      <p:sp>
        <p:nvSpPr>
          <p:cNvPr id="13" name="Google Shape;123;p7">
            <a:extLst>
              <a:ext uri="{FF2B5EF4-FFF2-40B4-BE49-F238E27FC236}">
                <a16:creationId xmlns:a16="http://schemas.microsoft.com/office/drawing/2014/main" id="{7EC1C424-B21B-8897-3DDB-7E6213A44BCB}"/>
              </a:ext>
            </a:extLst>
          </p:cNvPr>
          <p:cNvSpPr txBox="1"/>
          <p:nvPr/>
        </p:nvSpPr>
        <p:spPr>
          <a:xfrm>
            <a:off x="6813261" y="4633250"/>
            <a:ext cx="4165155" cy="571426"/>
          </a:xfrm>
          <a:prstGeom prst="rect">
            <a:avLst/>
          </a:prstGeom>
          <a:noFill/>
          <a:ln>
            <a:noFill/>
          </a:ln>
        </p:spPr>
        <p:txBody>
          <a:bodyPr spcFirstLastPara="1" wrap="square" lIns="108725" tIns="54350" rIns="108725" bIns="54350" anchor="t" anchorCtr="0">
            <a:spAutoFit/>
          </a:bodyPr>
          <a:lstStyle/>
          <a:p>
            <a:pPr marR="0" lvl="0" algn="l" rtl="0">
              <a:lnSpc>
                <a:spcPct val="100000"/>
              </a:lnSpc>
              <a:spcBef>
                <a:spcPts val="0"/>
              </a:spcBef>
              <a:spcAft>
                <a:spcPts val="0"/>
              </a:spcAft>
              <a:buClr>
                <a:schemeClr val="dk1"/>
              </a:buClr>
              <a:buSzPts val="1700"/>
            </a:pPr>
            <a:r>
              <a:rPr lang="en-US" sz="1500" u="none" strike="noStrike" cap="none"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Questrial"/>
              </a:rPr>
              <a:t>If we were our own country, U.S. Latinos would represent the</a:t>
            </a:r>
            <a:endParaRPr sz="1500" u="none" strike="noStrike" cap="none"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Open Sans"/>
            </a:endParaRPr>
          </a:p>
        </p:txBody>
      </p:sp>
      <p:sp>
        <p:nvSpPr>
          <p:cNvPr id="20" name="Google Shape;123;p7">
            <a:extLst>
              <a:ext uri="{FF2B5EF4-FFF2-40B4-BE49-F238E27FC236}">
                <a16:creationId xmlns:a16="http://schemas.microsoft.com/office/drawing/2014/main" id="{4A070B8A-58DC-2292-F5FD-7B63E6AA5961}"/>
              </a:ext>
            </a:extLst>
          </p:cNvPr>
          <p:cNvSpPr txBox="1"/>
          <p:nvPr/>
        </p:nvSpPr>
        <p:spPr>
          <a:xfrm>
            <a:off x="10221850" y="5376602"/>
            <a:ext cx="1363130" cy="571426"/>
          </a:xfrm>
          <a:prstGeom prst="rect">
            <a:avLst/>
          </a:prstGeom>
          <a:noFill/>
          <a:ln>
            <a:noFill/>
          </a:ln>
        </p:spPr>
        <p:txBody>
          <a:bodyPr spcFirstLastPara="1" wrap="square" lIns="108725" tIns="54350" rIns="108725" bIns="54350" anchor="t" anchorCtr="0">
            <a:spAutoFit/>
          </a:bodyPr>
          <a:lstStyle/>
          <a:p>
            <a:pPr marR="0" lvl="0" algn="l" rtl="0">
              <a:lnSpc>
                <a:spcPct val="100000"/>
              </a:lnSpc>
              <a:spcBef>
                <a:spcPts val="0"/>
              </a:spcBef>
              <a:spcAft>
                <a:spcPts val="0"/>
              </a:spcAft>
              <a:buClr>
                <a:schemeClr val="dk1"/>
              </a:buClr>
              <a:buSzPts val="1700"/>
            </a:pPr>
            <a:r>
              <a:rPr lang="en-US" sz="1500" u="none" strike="noStrike" cap="none"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Questrial"/>
              </a:rPr>
              <a:t>in the world </a:t>
            </a:r>
            <a:r>
              <a:rPr lang="en-US" sz="1500" u="sng"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hlinkClick r:id="rId6">
                  <a:extLst>
                    <a:ext uri="{A12FA001-AC4F-418D-AE19-62706E023703}">
                      <ahyp:hlinkClr xmlns:ahyp="http://schemas.microsoft.com/office/drawing/2018/hyperlinkcolor" val="tx"/>
                    </a:ext>
                  </a:extLst>
                </a:hlinkClick>
              </a:rPr>
              <a:t>(Worldnews)</a:t>
            </a:r>
            <a:r>
              <a:rPr lang="en-US" sz="1500" u="none"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rPr>
              <a:t>.</a:t>
            </a:r>
            <a:endParaRPr sz="1500" u="none" strike="noStrike" cap="none" dirty="0">
              <a:solidFill>
                <a:srgbClr val="2283BA"/>
              </a:solidFill>
              <a:highlight>
                <a:srgbClr val="FFFF00"/>
              </a:highlight>
              <a:latin typeface="Open Sans Light" panose="020B0306030504020204" pitchFamily="34" charset="0"/>
              <a:ea typeface="Open Sans Light" panose="020B0306030504020204" pitchFamily="34" charset="0"/>
              <a:cs typeface="Open Sans Light" panose="020B0306030504020204" pitchFamily="34" charset="0"/>
              <a:sym typeface="Questrial"/>
            </a:endParaRPr>
          </a:p>
        </p:txBody>
      </p:sp>
      <p:sp>
        <p:nvSpPr>
          <p:cNvPr id="21" name="Google Shape;123;p7">
            <a:extLst>
              <a:ext uri="{FF2B5EF4-FFF2-40B4-BE49-F238E27FC236}">
                <a16:creationId xmlns:a16="http://schemas.microsoft.com/office/drawing/2014/main" id="{63E0B716-D642-4CCD-4178-10D0ED708929}"/>
              </a:ext>
            </a:extLst>
          </p:cNvPr>
          <p:cNvSpPr txBox="1"/>
          <p:nvPr/>
        </p:nvSpPr>
        <p:spPr>
          <a:xfrm>
            <a:off x="8551785" y="4812187"/>
            <a:ext cx="1990704" cy="1033091"/>
          </a:xfrm>
          <a:prstGeom prst="rect">
            <a:avLst/>
          </a:prstGeom>
          <a:noFill/>
          <a:ln>
            <a:noFill/>
          </a:ln>
        </p:spPr>
        <p:txBody>
          <a:bodyPr spcFirstLastPara="1" wrap="square" lIns="108725" tIns="54350" rIns="108725" bIns="54350" anchor="t" anchorCtr="0">
            <a:spAutoFit/>
          </a:bodyPr>
          <a:lstStyle/>
          <a:p>
            <a:pPr marR="0" lvl="0" algn="l" rtl="0">
              <a:lnSpc>
                <a:spcPct val="100000"/>
              </a:lnSpc>
              <a:spcBef>
                <a:spcPts val="0"/>
              </a:spcBef>
              <a:spcAft>
                <a:spcPts val="0"/>
              </a:spcAft>
              <a:buClr>
                <a:schemeClr val="dk1"/>
              </a:buClr>
              <a:buSzPts val="1700"/>
            </a:pPr>
            <a:r>
              <a:rPr lang="en-US" sz="3000" u="none" strike="noStrike" cap="none"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sym typeface="Questrial"/>
              </a:rPr>
              <a:t>5</a:t>
            </a:r>
            <a:r>
              <a:rPr lang="en-US" sz="3000" u="none" strike="noStrike" cap="none" baseline="30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sym typeface="Questrial"/>
              </a:rPr>
              <a:t>th </a:t>
            </a:r>
            <a:r>
              <a:rPr lang="en-US" sz="3000" u="none" strike="noStrike" cap="none"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sym typeface="Questrial"/>
              </a:rPr>
              <a:t>largest economy</a:t>
            </a:r>
            <a:endParaRPr sz="3000" u="none" strike="noStrike" cap="none" dirty="0">
              <a:solidFill>
                <a:srgbClr val="2283BA"/>
              </a:solidFill>
              <a:highlight>
                <a:srgbClr val="FFFF00"/>
              </a:highlight>
              <a:latin typeface="Open Sans Light" panose="020B0306030504020204" pitchFamily="34" charset="0"/>
              <a:ea typeface="Open Sans Light" panose="020B0306030504020204" pitchFamily="34" charset="0"/>
              <a:cs typeface="Open Sans Light" panose="020B0306030504020204" pitchFamily="34" charset="0"/>
              <a:sym typeface="Questrial"/>
            </a:endParaRPr>
          </a:p>
        </p:txBody>
      </p:sp>
      <p:cxnSp>
        <p:nvCxnSpPr>
          <p:cNvPr id="24" name="Conector recto 23">
            <a:extLst>
              <a:ext uri="{FF2B5EF4-FFF2-40B4-BE49-F238E27FC236}">
                <a16:creationId xmlns:a16="http://schemas.microsoft.com/office/drawing/2014/main" id="{9B1C7ADB-A762-E726-4C1E-6C38A265FC66}"/>
              </a:ext>
            </a:extLst>
          </p:cNvPr>
          <p:cNvCxnSpPr>
            <a:cxnSpLocks/>
          </p:cNvCxnSpPr>
          <p:nvPr/>
        </p:nvCxnSpPr>
        <p:spPr>
          <a:xfrm>
            <a:off x="6802763" y="802407"/>
            <a:ext cx="0" cy="1267512"/>
          </a:xfrm>
          <a:prstGeom prst="line">
            <a:avLst/>
          </a:prstGeom>
          <a:ln w="12700">
            <a:solidFill>
              <a:srgbClr val="2283BA"/>
            </a:solidFill>
            <a:prstDash val="sysDot"/>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8C173517-8798-20AC-983E-E9F719394958}"/>
              </a:ext>
            </a:extLst>
          </p:cNvPr>
          <p:cNvCxnSpPr>
            <a:cxnSpLocks/>
          </p:cNvCxnSpPr>
          <p:nvPr/>
        </p:nvCxnSpPr>
        <p:spPr>
          <a:xfrm>
            <a:off x="7497565" y="2202714"/>
            <a:ext cx="32046" cy="2155287"/>
          </a:xfrm>
          <a:prstGeom prst="line">
            <a:avLst/>
          </a:prstGeom>
          <a:ln w="12700">
            <a:solidFill>
              <a:srgbClr val="2283BA"/>
            </a:solidFill>
            <a:prstDash val="sysDot"/>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DC26F608-3A72-A165-4FB9-084756B4416D}"/>
              </a:ext>
            </a:extLst>
          </p:cNvPr>
          <p:cNvCxnSpPr>
            <a:cxnSpLocks/>
          </p:cNvCxnSpPr>
          <p:nvPr/>
        </p:nvCxnSpPr>
        <p:spPr>
          <a:xfrm>
            <a:off x="6813261" y="4646159"/>
            <a:ext cx="0" cy="1267512"/>
          </a:xfrm>
          <a:prstGeom prst="line">
            <a:avLst/>
          </a:prstGeom>
          <a:ln w="12700">
            <a:solidFill>
              <a:srgbClr val="2283BA"/>
            </a:solidFill>
            <a:prstDash val="sysDot"/>
          </a:ln>
        </p:spPr>
        <p:style>
          <a:lnRef idx="1">
            <a:schemeClr val="accent1"/>
          </a:lnRef>
          <a:fillRef idx="0">
            <a:schemeClr val="accent1"/>
          </a:fillRef>
          <a:effectRef idx="0">
            <a:schemeClr val="accent1"/>
          </a:effectRef>
          <a:fontRef idx="minor">
            <a:schemeClr val="tx1"/>
          </a:fontRef>
        </p:style>
      </p:cxnSp>
      <p:sp>
        <p:nvSpPr>
          <p:cNvPr id="9" name="Google Shape;116;p6">
            <a:extLst>
              <a:ext uri="{FF2B5EF4-FFF2-40B4-BE49-F238E27FC236}">
                <a16:creationId xmlns:a16="http://schemas.microsoft.com/office/drawing/2014/main" id="{9589C386-BF87-7C7E-B886-3DD42B4556E5}"/>
              </a:ext>
            </a:extLst>
          </p:cNvPr>
          <p:cNvSpPr/>
          <p:nvPr/>
        </p:nvSpPr>
        <p:spPr>
          <a:xfrm>
            <a:off x="271149" y="92652"/>
            <a:ext cx="6948357" cy="1787510"/>
          </a:xfrm>
          <a:prstGeom prst="rect">
            <a:avLst/>
          </a:prstGeom>
          <a:noFill/>
          <a:ln>
            <a:noFill/>
          </a:ln>
        </p:spPr>
        <p:txBody>
          <a:bodyPr spcFirstLastPara="1" wrap="square" lIns="91425" tIns="137150" rIns="91425" bIns="45700" anchor="t" anchorCtr="0">
            <a:spAutoFit/>
          </a:bodyPr>
          <a:lstStyle/>
          <a:p>
            <a:pPr marL="0" marR="0" lvl="0" indent="0" algn="l" rtl="0">
              <a:lnSpc>
                <a:spcPct val="154166"/>
              </a:lnSpc>
              <a:spcBef>
                <a:spcPts val="0"/>
              </a:spcBef>
              <a:spcAft>
                <a:spcPts val="0"/>
              </a:spcAft>
              <a:buNone/>
            </a:pPr>
            <a:r>
              <a:rPr lang="en-US" sz="2100" u="none"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rPr>
              <a:t>Latinos</a:t>
            </a:r>
            <a:r>
              <a:rPr lang="en-US" sz="2400" u="none" strike="noStrike" cap="none"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Questrial"/>
              </a:rPr>
              <a:t> </a:t>
            </a:r>
            <a:endParaRPr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rtl="0">
              <a:lnSpc>
                <a:spcPct val="84090"/>
              </a:lnSpc>
              <a:spcBef>
                <a:spcPts val="0"/>
              </a:spcBef>
              <a:spcAft>
                <a:spcPts val="0"/>
              </a:spcAft>
              <a:buNone/>
            </a:pPr>
            <a:r>
              <a:rPr lang="en-US" sz="4000" u="none" strike="noStrike" cap="none" dirty="0">
                <a:solidFill>
                  <a:srgbClr val="1A3864"/>
                </a:solidFill>
                <a:latin typeface="Open Sans Light" panose="020B0306030504020204" pitchFamily="34" charset="0"/>
                <a:ea typeface="Open Sans Light" panose="020B0306030504020204" pitchFamily="34" charset="0"/>
                <a:cs typeface="Open Sans Light" panose="020B0306030504020204" pitchFamily="34" charset="0"/>
                <a:sym typeface="Questrial"/>
              </a:rPr>
              <a:t>are the engine of America’s </a:t>
            </a:r>
          </a:p>
          <a:p>
            <a:pPr marL="0" marR="0" lvl="0" indent="0" algn="l" rtl="0">
              <a:lnSpc>
                <a:spcPct val="84090"/>
              </a:lnSpc>
              <a:spcBef>
                <a:spcPts val="0"/>
              </a:spcBef>
              <a:spcAft>
                <a:spcPts val="0"/>
              </a:spcAft>
              <a:buNone/>
            </a:pPr>
            <a:r>
              <a:rPr lang="en-US" sz="4000" u="none" strike="noStrike" cap="none" dirty="0">
                <a:solidFill>
                  <a:srgbClr val="1A3864"/>
                </a:solidFill>
                <a:latin typeface="Open Sans Light" panose="020B0306030504020204" pitchFamily="34" charset="0"/>
                <a:ea typeface="Open Sans Light" panose="020B0306030504020204" pitchFamily="34" charset="0"/>
                <a:cs typeface="Open Sans Light" panose="020B0306030504020204" pitchFamily="34" charset="0"/>
                <a:sym typeface="Questrial"/>
              </a:rPr>
              <a:t>future economic growth.</a:t>
            </a:r>
            <a:endParaRPr sz="40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 name="Imagen 8">
            <a:extLst>
              <a:ext uri="{FF2B5EF4-FFF2-40B4-BE49-F238E27FC236}">
                <a16:creationId xmlns:a16="http://schemas.microsoft.com/office/drawing/2014/main" id="{76B87FB7-DBA7-C704-DB96-A36FB8616C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1113" y="148884"/>
            <a:ext cx="453839" cy="529099"/>
          </a:xfrm>
          <a:prstGeom prst="rect">
            <a:avLst/>
          </a:prstGeom>
        </p:spPr>
      </p:pic>
    </p:spTree>
    <p:extLst>
      <p:ext uri="{BB962C8B-B14F-4D97-AF65-F5344CB8AC3E}">
        <p14:creationId xmlns:p14="http://schemas.microsoft.com/office/powerpoint/2010/main" val="1787540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31E7B2BA-AED7-C062-DC49-FC782C17ACB5}"/>
              </a:ext>
            </a:extLst>
          </p:cNvPr>
          <p:cNvSpPr txBox="1">
            <a:spLocks/>
          </p:cNvSpPr>
          <p:nvPr/>
        </p:nvSpPr>
        <p:spPr>
          <a:xfrm>
            <a:off x="2922104" y="1262684"/>
            <a:ext cx="9015200" cy="5065011"/>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defTabSz="543818">
              <a:lnSpc>
                <a:spcPct val="100000"/>
              </a:lnSpc>
              <a:spcBef>
                <a:spcPts val="0"/>
              </a:spcBef>
              <a:buFont typeface="Arial" panose="020B0604020202020204" pitchFamily="34" charset="0"/>
              <a:buChar char="•"/>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According to the World Bank, the U.S. GDP is #1 in the world at </a:t>
            </a:r>
            <a:r>
              <a:rPr lang="en-US"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rPr>
              <a:t>$23 Trillion</a:t>
            </a:r>
            <a:r>
              <a:rPr lang="en-US" sz="3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hlinkClick r:id="rId2">
                  <a:extLst>
                    <a:ext uri="{A12FA001-AC4F-418D-AE19-62706E023703}">
                      <ahyp:hlinkClr xmlns:ahyp="http://schemas.microsoft.com/office/drawing/2018/hyperlinkcolor" val="tx"/>
                    </a:ext>
                  </a:extLst>
                </a:hlinkClick>
              </a:rPr>
              <a:t>(Worldbank)</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a:t>
            </a:r>
          </a:p>
          <a:p>
            <a:pPr marL="285750" indent="-285750" algn="l" defTabSz="543818">
              <a:lnSpc>
                <a:spcPct val="100000"/>
              </a:lnSpc>
              <a:spcBef>
                <a:spcPts val="0"/>
              </a:spcBef>
              <a:buFont typeface="Arial" panose="020B0604020202020204" pitchFamily="34" charset="0"/>
              <a:buChar char="•"/>
            </a:pPr>
            <a:endParaRPr lang="en-US" sz="1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defTabSz="543818">
              <a:lnSpc>
                <a:spcPct val="100000"/>
              </a:lnSpc>
              <a:spcBef>
                <a:spcPts val="0"/>
              </a:spcBef>
              <a:buFont typeface="Arial" panose="020B0604020202020204" pitchFamily="34" charset="0"/>
              <a:buChar char="•"/>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To keep our </a:t>
            </a:r>
            <a:r>
              <a:rPr lang="en-US"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rPr>
              <a:t>#1 ranking</a:t>
            </a: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 we need an available, skilled, and educated workforce with equity and diversity. </a:t>
            </a:r>
          </a:p>
          <a:p>
            <a:pPr marL="285750" indent="-285750" algn="l" defTabSz="543818">
              <a:lnSpc>
                <a:spcPct val="100000"/>
              </a:lnSpc>
              <a:spcBef>
                <a:spcPts val="0"/>
              </a:spcBef>
              <a:buFont typeface="Arial" panose="020B0604020202020204" pitchFamily="34" charset="0"/>
              <a:buChar char="•"/>
            </a:pPr>
            <a:endParaRPr lang="en-US" sz="1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defTabSz="543818">
              <a:lnSpc>
                <a:spcPct val="100000"/>
              </a:lnSpc>
              <a:spcBef>
                <a:spcPts val="0"/>
              </a:spcBef>
              <a:buFont typeface="Arial" panose="020B0604020202020204" pitchFamily="34" charset="0"/>
              <a:buChar char="•"/>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335,326,930 – </a:t>
            </a:r>
            <a:r>
              <a:rPr lang="en-US"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rPr>
              <a:t>Current U.S. population</a:t>
            </a:r>
            <a:r>
              <a:rPr lang="en-US" sz="3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(Worldometer)</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a:t>
            </a:r>
          </a:p>
          <a:p>
            <a:pPr marL="285750" indent="-285750" algn="l" defTabSz="543818">
              <a:lnSpc>
                <a:spcPct val="100000"/>
              </a:lnSpc>
              <a:spcBef>
                <a:spcPts val="0"/>
              </a:spcBef>
              <a:buFont typeface="Arial" panose="020B0604020202020204" pitchFamily="34" charset="0"/>
              <a:buChar char="•"/>
            </a:pPr>
            <a:endParaRPr lang="en-US" sz="1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defTabSz="543818">
              <a:lnSpc>
                <a:spcPct val="100000"/>
              </a:lnSpc>
              <a:spcBef>
                <a:spcPts val="0"/>
              </a:spcBef>
              <a:buFont typeface="Arial" panose="020B0604020202020204" pitchFamily="34" charset="0"/>
              <a:buChar char="•"/>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At least </a:t>
            </a:r>
            <a:r>
              <a:rPr lang="en-US"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rPr>
              <a:t>63,500,000</a:t>
            </a:r>
            <a:r>
              <a:rPr lang="en-US" sz="1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self identify as Latino </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(Pew Research Center)</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a:t>
            </a:r>
          </a:p>
          <a:p>
            <a:pPr marL="285750" indent="-285750" algn="l" defTabSz="543818">
              <a:lnSpc>
                <a:spcPct val="100000"/>
              </a:lnSpc>
              <a:spcBef>
                <a:spcPts val="0"/>
              </a:spcBef>
              <a:buFont typeface="Arial" panose="020B0604020202020204" pitchFamily="34" charset="0"/>
              <a:buChar char="•"/>
            </a:pPr>
            <a:endParaRPr lang="en-US" sz="1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defTabSz="543818">
              <a:lnSpc>
                <a:spcPct val="100000"/>
              </a:lnSpc>
              <a:spcBef>
                <a:spcPts val="0"/>
              </a:spcBef>
              <a:buFont typeface="Arial" panose="020B0604020202020204" pitchFamily="34" charset="0"/>
              <a:buChar char="•"/>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Two thirds or </a:t>
            </a:r>
            <a:r>
              <a:rPr lang="en-US"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rPr>
              <a:t>40 million Latinos</a:t>
            </a:r>
            <a:r>
              <a:rPr lang="en-US" sz="3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were born in the U.S. </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hlinkClick r:id="rId5">
                  <a:extLst>
                    <a:ext uri="{A12FA001-AC4F-418D-AE19-62706E023703}">
                      <ahyp:hlinkClr xmlns:ahyp="http://schemas.microsoft.com/office/drawing/2018/hyperlinkcolor" val="tx"/>
                    </a:ext>
                  </a:extLst>
                </a:hlinkClick>
              </a:rPr>
              <a:t>(New America Economy)</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a:t>
            </a:r>
          </a:p>
          <a:p>
            <a:pPr marL="285750" indent="-285750" algn="l" defTabSz="543818">
              <a:lnSpc>
                <a:spcPct val="100000"/>
              </a:lnSpc>
              <a:spcBef>
                <a:spcPts val="0"/>
              </a:spcBef>
              <a:buFont typeface="Arial" panose="020B0604020202020204" pitchFamily="34" charset="0"/>
              <a:buChar char="•"/>
            </a:pPr>
            <a:endParaRPr lang="en-US" sz="1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defTabSz="543818">
              <a:lnSpc>
                <a:spcPct val="100000"/>
              </a:lnSpc>
              <a:spcBef>
                <a:spcPts val="0"/>
              </a:spcBef>
              <a:buFont typeface="Arial" panose="020B0604020202020204" pitchFamily="34" charset="0"/>
              <a:buChar char="•"/>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Latinos represent more than </a:t>
            </a:r>
            <a:r>
              <a:rPr lang="en-US"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rPr>
              <a:t>18%</a:t>
            </a:r>
            <a:r>
              <a:rPr lang="en-US" sz="1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of the total U.S. population </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hlinkClick r:id="rId6">
                  <a:extLst>
                    <a:ext uri="{A12FA001-AC4F-418D-AE19-62706E023703}">
                      <ahyp:hlinkClr xmlns:ahyp="http://schemas.microsoft.com/office/drawing/2018/hyperlinkcolor" val="tx"/>
                    </a:ext>
                  </a:extLst>
                </a:hlinkClick>
              </a:rPr>
              <a:t>(Pew Research Center)</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a:t>
            </a:r>
          </a:p>
          <a:p>
            <a:pPr marL="285750" indent="-285750" algn="l" defTabSz="543818">
              <a:lnSpc>
                <a:spcPct val="100000"/>
              </a:lnSpc>
              <a:spcBef>
                <a:spcPts val="0"/>
              </a:spcBef>
              <a:buFont typeface="Arial" panose="020B0604020202020204" pitchFamily="34" charset="0"/>
              <a:buChar char="•"/>
            </a:pPr>
            <a:endPar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defTabSz="543818">
              <a:lnSpc>
                <a:spcPct val="100000"/>
              </a:lnSpc>
              <a:spcBef>
                <a:spcPts val="0"/>
              </a:spcBef>
              <a:buFont typeface="Arial" panose="020B0604020202020204" pitchFamily="34" charset="0"/>
              <a:buChar char="•"/>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These </a:t>
            </a:r>
            <a:r>
              <a:rPr lang="en-US"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rPr>
              <a:t>facts</a:t>
            </a:r>
            <a:r>
              <a:rPr lang="en-US" sz="1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are often lost in today’s noisy political environment.</a:t>
            </a:r>
            <a:endPar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Rectangle 13">
            <a:extLst>
              <a:ext uri="{FF2B5EF4-FFF2-40B4-BE49-F238E27FC236}">
                <a16:creationId xmlns:a16="http://schemas.microsoft.com/office/drawing/2014/main" id="{4FF1DCCB-7478-D06E-4A72-A7806C274462}"/>
              </a:ext>
            </a:extLst>
          </p:cNvPr>
          <p:cNvSpPr>
            <a:spLocks/>
          </p:cNvSpPr>
          <p:nvPr/>
        </p:nvSpPr>
        <p:spPr bwMode="auto">
          <a:xfrm>
            <a:off x="405756" y="587307"/>
            <a:ext cx="6505407" cy="6729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square" lIns="91440" tIns="137160" rIns="91440" bIns="45720" anchor="ctr" anchorCtr="0">
            <a:spAutoFit/>
          </a:bodyPr>
          <a:lstStyle/>
          <a:p>
            <a:pPr defTabSz="2286000">
              <a:lnSpc>
                <a:spcPts val="3700"/>
              </a:lnSpc>
            </a:pPr>
            <a:r>
              <a:rPr lang="en-US" sz="4000" dirty="0">
                <a:solidFill>
                  <a:srgbClr val="1B3864"/>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State of Latino</a:t>
            </a:r>
            <a:r>
              <a:rPr lang="en-US" sz="40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 Businesses</a:t>
            </a:r>
          </a:p>
        </p:txBody>
      </p:sp>
      <p:pic>
        <p:nvPicPr>
          <p:cNvPr id="6" name="Imagen 8">
            <a:extLst>
              <a:ext uri="{FF2B5EF4-FFF2-40B4-BE49-F238E27FC236}">
                <a16:creationId xmlns:a16="http://schemas.microsoft.com/office/drawing/2014/main" id="{58D0F59A-5891-5C5E-8E73-12C2DE229E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7286" y="595665"/>
            <a:ext cx="453839" cy="529099"/>
          </a:xfrm>
          <a:prstGeom prst="rect">
            <a:avLst/>
          </a:prstGeom>
        </p:spPr>
      </p:pic>
      <p:pic>
        <p:nvPicPr>
          <p:cNvPr id="11" name="Imagen 10">
            <a:extLst>
              <a:ext uri="{FF2B5EF4-FFF2-40B4-BE49-F238E27FC236}">
                <a16:creationId xmlns:a16="http://schemas.microsoft.com/office/drawing/2014/main" id="{93218247-266B-76F8-A82C-B04A1F4058FB}"/>
              </a:ext>
            </a:extLst>
          </p:cNvPr>
          <p:cNvPicPr>
            <a:picLocks noChangeAspect="1"/>
          </p:cNvPicPr>
          <p:nvPr/>
        </p:nvPicPr>
        <p:blipFill>
          <a:blip r:embed="rId8"/>
          <a:stretch>
            <a:fillRect/>
          </a:stretch>
        </p:blipFill>
        <p:spPr>
          <a:xfrm flipH="1">
            <a:off x="-273924" y="804151"/>
            <a:ext cx="3875709" cy="6063226"/>
          </a:xfrm>
          <a:prstGeom prst="rect">
            <a:avLst/>
          </a:prstGeom>
        </p:spPr>
      </p:pic>
    </p:spTree>
    <p:extLst>
      <p:ext uri="{BB962C8B-B14F-4D97-AF65-F5344CB8AC3E}">
        <p14:creationId xmlns:p14="http://schemas.microsoft.com/office/powerpoint/2010/main" val="2939766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801C5B2D-3DAD-4F55-A183-AD9801C9A405}"/>
              </a:ext>
            </a:extLst>
          </p:cNvPr>
          <p:cNvPicPr>
            <a:picLocks noChangeAspect="1"/>
          </p:cNvPicPr>
          <p:nvPr/>
        </p:nvPicPr>
        <p:blipFill rotWithShape="1">
          <a:blip r:embed="rId2"/>
          <a:srcRect t="22033" b="30076"/>
          <a:stretch/>
        </p:blipFill>
        <p:spPr>
          <a:xfrm flipH="1">
            <a:off x="5971" y="1301959"/>
            <a:ext cx="12186029" cy="3272658"/>
          </a:xfrm>
          <a:prstGeom prst="rect">
            <a:avLst/>
          </a:prstGeom>
        </p:spPr>
      </p:pic>
      <p:sp>
        <p:nvSpPr>
          <p:cNvPr id="2" name="Subtitle 2">
            <a:extLst>
              <a:ext uri="{FF2B5EF4-FFF2-40B4-BE49-F238E27FC236}">
                <a16:creationId xmlns:a16="http://schemas.microsoft.com/office/drawing/2014/main" id="{17DCDBD9-EB46-EFA7-323D-BA690FBAE315}"/>
              </a:ext>
            </a:extLst>
          </p:cNvPr>
          <p:cNvSpPr txBox="1">
            <a:spLocks/>
          </p:cNvSpPr>
          <p:nvPr/>
        </p:nvSpPr>
        <p:spPr>
          <a:xfrm>
            <a:off x="334315" y="4718436"/>
            <a:ext cx="5463324" cy="1725635"/>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defTabSz="543818">
              <a:lnSpc>
                <a:spcPct val="100000"/>
              </a:lnSpc>
              <a:spcBef>
                <a:spcPts val="0"/>
              </a:spcBef>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Half of Latinos live in Texas, Florida, California, New York, and Arizona – the other half live throughout the country </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Pew Research Center</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 </a:t>
            </a:r>
          </a:p>
          <a:p>
            <a:pPr algn="just" defTabSz="543818">
              <a:lnSpc>
                <a:spcPct val="100000"/>
              </a:lnSpc>
              <a:spcBef>
                <a:spcPts val="0"/>
              </a:spcBef>
            </a:pPr>
            <a:endPar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algn="just" defTabSz="543818">
              <a:lnSpc>
                <a:spcPct val="100000"/>
              </a:lnSpc>
              <a:spcBef>
                <a:spcPts val="0"/>
              </a:spcBef>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Today, the fastest-growing Latino communities are in: North Dakota, Alabama, Georgia, Pennsylvania, Louisiana, South Dakota, and Utah </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(Pew Research Center)</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3" name="Subtitle 2">
            <a:extLst>
              <a:ext uri="{FF2B5EF4-FFF2-40B4-BE49-F238E27FC236}">
                <a16:creationId xmlns:a16="http://schemas.microsoft.com/office/drawing/2014/main" id="{295108B7-C33F-21B6-62FC-3B17A395845F}"/>
              </a:ext>
            </a:extLst>
          </p:cNvPr>
          <p:cNvSpPr txBox="1">
            <a:spLocks/>
          </p:cNvSpPr>
          <p:nvPr/>
        </p:nvSpPr>
        <p:spPr>
          <a:xfrm>
            <a:off x="7975279" y="1376678"/>
            <a:ext cx="4049900" cy="571473"/>
          </a:xfrm>
          <a:prstGeom prst="rect">
            <a:avLst/>
          </a:prstGeom>
        </p:spPr>
        <p:txBody>
          <a:bodyPr vert="horz" wrap="square" lIns="108745" tIns="54373" rIns="108745" bIns="54373" numCol="1"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ct val="100000"/>
              </a:lnSpc>
              <a:spcBef>
                <a:spcPts val="0"/>
              </a:spcBef>
            </a:pPr>
            <a:r>
              <a:rPr lang="en-US"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rPr>
              <a:t>The Economic Impact:</a:t>
            </a:r>
            <a:endParaRPr lang="en-US"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Subtitle 2">
            <a:extLst>
              <a:ext uri="{FF2B5EF4-FFF2-40B4-BE49-F238E27FC236}">
                <a16:creationId xmlns:a16="http://schemas.microsoft.com/office/drawing/2014/main" id="{9C3F7B6B-9134-4225-B44E-5C5E87FF7195}"/>
              </a:ext>
            </a:extLst>
          </p:cNvPr>
          <p:cNvSpPr txBox="1">
            <a:spLocks/>
          </p:cNvSpPr>
          <p:nvPr/>
        </p:nvSpPr>
        <p:spPr>
          <a:xfrm>
            <a:off x="5483539" y="4718436"/>
            <a:ext cx="6541639" cy="1494803"/>
          </a:xfrm>
          <a:prstGeom prst="rect">
            <a:avLst/>
          </a:prstGeom>
        </p:spPr>
        <p:txBody>
          <a:bodyPr vert="horz" wrap="square" lIns="108745" tIns="54373" rIns="108745" bIns="54373" numCol="1"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829568" lvl="1" indent="-285750" algn="just" defTabSz="543818">
              <a:lnSpc>
                <a:spcPct val="100000"/>
              </a:lnSpc>
              <a:spcBef>
                <a:spcPts val="0"/>
              </a:spcBef>
              <a:buFont typeface="Arial" panose="020B0604020202020204" pitchFamily="34" charset="0"/>
              <a:buChar char="•"/>
            </a:pPr>
            <a:r>
              <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Latinos start more businesses per capita than any other racial or ethnic group in the United States </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hlinkClick r:id="rId5">
                  <a:extLst>
                    <a:ext uri="{A12FA001-AC4F-418D-AE19-62706E023703}">
                      <ahyp:hlinkClr xmlns:ahyp="http://schemas.microsoft.com/office/drawing/2018/hyperlinkcolor" val="tx"/>
                    </a:ext>
                  </a:extLst>
                </a:hlinkClick>
              </a:rPr>
              <a:t>McKinsey</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a:t>
            </a:r>
          </a:p>
          <a:p>
            <a:pPr marL="829568" lvl="1" indent="-285750" algn="just" defTabSz="543818">
              <a:lnSpc>
                <a:spcPct val="100000"/>
              </a:lnSpc>
              <a:spcBef>
                <a:spcPts val="0"/>
              </a:spcBef>
              <a:buFont typeface="Arial" panose="020B0604020202020204" pitchFamily="34" charset="0"/>
              <a:buChar char="•"/>
            </a:pPr>
            <a:endPar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marL="829568" lvl="1" indent="-285750" algn="just" defTabSz="543818">
              <a:lnSpc>
                <a:spcPct val="100000"/>
              </a:lnSpc>
              <a:spcBef>
                <a:spcPts val="0"/>
              </a:spcBef>
              <a:buFont typeface="Arial" panose="020B0604020202020204" pitchFamily="34" charset="0"/>
              <a:buChar char="•"/>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a:t>
            </a:r>
            <a:r>
              <a:rPr lang="en-US" sz="150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he Latino population in the United States is expected to double in 40 years, from 63.5 million in 2020 to 128.8 million in 2060 </a:t>
            </a:r>
            <a:r>
              <a:rPr lang="en-US" sz="1500" dirty="0">
                <a:solidFill>
                  <a:srgbClr val="2283BA"/>
                </a:solidFill>
                <a:effectLst/>
                <a:latin typeface="Open Sans Light" panose="020B0306030504020204" pitchFamily="34" charset="0"/>
                <a:ea typeface="Open Sans Light" panose="020B0306030504020204" pitchFamily="34" charset="0"/>
                <a:cs typeface="Open Sans Light" panose="020B0306030504020204" pitchFamily="34" charset="0"/>
                <a:hlinkClick r:id="rId6">
                  <a:extLst>
                    <a:ext uri="{A12FA001-AC4F-418D-AE19-62706E023703}">
                      <ahyp:hlinkClr xmlns:ahyp="http://schemas.microsoft.com/office/drawing/2018/hyperlinkcolor" val="tx"/>
                    </a:ext>
                  </a:extLst>
                </a:hlinkClick>
              </a:rPr>
              <a:t>(U.S. Census)</a:t>
            </a:r>
            <a:r>
              <a:rPr lang="en-US" sz="1500" dirty="0">
                <a:solidFill>
                  <a:srgbClr val="2283BA"/>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5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Rectangle 13">
            <a:extLst>
              <a:ext uri="{FF2B5EF4-FFF2-40B4-BE49-F238E27FC236}">
                <a16:creationId xmlns:a16="http://schemas.microsoft.com/office/drawing/2014/main" id="{1F596F52-4323-BBEC-02AD-CCC61F33B5B2}"/>
              </a:ext>
            </a:extLst>
          </p:cNvPr>
          <p:cNvSpPr>
            <a:spLocks/>
          </p:cNvSpPr>
          <p:nvPr/>
        </p:nvSpPr>
        <p:spPr bwMode="auto">
          <a:xfrm>
            <a:off x="405756" y="587307"/>
            <a:ext cx="6399081" cy="6729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square" lIns="91440" tIns="137160" rIns="91440" bIns="45720" anchor="ctr" anchorCtr="0">
            <a:spAutoFit/>
          </a:bodyPr>
          <a:lstStyle/>
          <a:p>
            <a:pPr defTabSz="2286000">
              <a:lnSpc>
                <a:spcPts val="3700"/>
              </a:lnSpc>
            </a:pPr>
            <a:r>
              <a:rPr lang="en-US" sz="4000" dirty="0">
                <a:solidFill>
                  <a:srgbClr val="1B3864"/>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State of Latino</a:t>
            </a:r>
            <a:r>
              <a:rPr lang="en-US" sz="40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 Businesses</a:t>
            </a:r>
          </a:p>
        </p:txBody>
      </p:sp>
      <p:pic>
        <p:nvPicPr>
          <p:cNvPr id="9" name="Imagen 8">
            <a:extLst>
              <a:ext uri="{FF2B5EF4-FFF2-40B4-BE49-F238E27FC236}">
                <a16:creationId xmlns:a16="http://schemas.microsoft.com/office/drawing/2014/main" id="{646214EA-7860-6E4D-75BE-B2AB66C78E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551293" y="637002"/>
            <a:ext cx="431345" cy="502875"/>
          </a:xfrm>
          <a:prstGeom prst="rect">
            <a:avLst/>
          </a:prstGeom>
        </p:spPr>
      </p:pic>
      <p:cxnSp>
        <p:nvCxnSpPr>
          <p:cNvPr id="12" name="Conector recto 11">
            <a:extLst>
              <a:ext uri="{FF2B5EF4-FFF2-40B4-BE49-F238E27FC236}">
                <a16:creationId xmlns:a16="http://schemas.microsoft.com/office/drawing/2014/main" id="{FB8CEA0D-36C3-5A1B-8DFE-9999CDA28355}"/>
              </a:ext>
            </a:extLst>
          </p:cNvPr>
          <p:cNvCxnSpPr>
            <a:cxnSpLocks/>
          </p:cNvCxnSpPr>
          <p:nvPr/>
        </p:nvCxnSpPr>
        <p:spPr>
          <a:xfrm>
            <a:off x="5988372" y="4718436"/>
            <a:ext cx="0" cy="1725635"/>
          </a:xfrm>
          <a:prstGeom prst="line">
            <a:avLst/>
          </a:prstGeom>
          <a:ln w="12700">
            <a:solidFill>
              <a:srgbClr val="2283BA"/>
            </a:solidFill>
            <a:prstDash val="sysDot"/>
          </a:ln>
        </p:spPr>
        <p:style>
          <a:lnRef idx="1">
            <a:schemeClr val="accent1"/>
          </a:lnRef>
          <a:fillRef idx="0">
            <a:schemeClr val="accent1"/>
          </a:fillRef>
          <a:effectRef idx="0">
            <a:schemeClr val="accent1"/>
          </a:effectRef>
          <a:fontRef idx="minor">
            <a:schemeClr val="tx1"/>
          </a:fontRef>
        </p:style>
      </p:cxnSp>
      <p:sp>
        <p:nvSpPr>
          <p:cNvPr id="4" name="Subtitle 2">
            <a:extLst>
              <a:ext uri="{FF2B5EF4-FFF2-40B4-BE49-F238E27FC236}">
                <a16:creationId xmlns:a16="http://schemas.microsoft.com/office/drawing/2014/main" id="{F410B861-9549-E639-9BC5-39C18AE09305}"/>
              </a:ext>
            </a:extLst>
          </p:cNvPr>
          <p:cNvSpPr txBox="1">
            <a:spLocks/>
          </p:cNvSpPr>
          <p:nvPr/>
        </p:nvSpPr>
        <p:spPr>
          <a:xfrm>
            <a:off x="7868522" y="2075215"/>
            <a:ext cx="4049900" cy="2664353"/>
          </a:xfrm>
          <a:prstGeom prst="rect">
            <a:avLst/>
          </a:prstGeom>
        </p:spPr>
        <p:txBody>
          <a:bodyPr vert="horz" wrap="square" lIns="108745" tIns="54373" rIns="108745" bIns="54373" numCol="1"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829568" lvl="1" indent="-285750" algn="l" defTabSz="543818">
              <a:lnSpc>
                <a:spcPct val="100000"/>
              </a:lnSpc>
              <a:spcBef>
                <a:spcPts val="0"/>
              </a:spcBef>
              <a:buFont typeface="Arial" panose="020B0604020202020204" pitchFamily="34" charset="0"/>
              <a:buChar char="•"/>
            </a:pPr>
            <a:r>
              <a:rPr lang="en-US" sz="1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Latinos are the economic engine of the U.S. economy.</a:t>
            </a:r>
          </a:p>
          <a:p>
            <a:pPr marL="543818" lvl="1" algn="l" defTabSz="543818">
              <a:lnSpc>
                <a:spcPct val="100000"/>
              </a:lnSpc>
              <a:spcBef>
                <a:spcPts val="0"/>
              </a:spcBef>
            </a:pPr>
            <a:endParaRPr lang="en-US" sz="1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829568" lvl="1" indent="-285750" algn="l" defTabSz="543818">
              <a:lnSpc>
                <a:spcPct val="100000"/>
              </a:lnSpc>
              <a:spcBef>
                <a:spcPts val="0"/>
              </a:spcBef>
              <a:buFont typeface="Arial" panose="020B0604020202020204" pitchFamily="34" charset="0"/>
              <a:buChar char="•"/>
            </a:pPr>
            <a:r>
              <a:rPr lang="en-US" sz="1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Latinos will be 75% of the labor growth in the next ten years (</a:t>
            </a:r>
            <a:r>
              <a:rPr lang="en-US" sz="1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hlinkClick r:id="rId8">
                  <a:extLst>
                    <a:ext uri="{A12FA001-AC4F-418D-AE19-62706E023703}">
                      <ahyp:hlinkClr xmlns:ahyp="http://schemas.microsoft.com/office/drawing/2018/hyperlinkcolor" val="tx"/>
                    </a:ext>
                  </a:extLst>
                </a:hlinkClick>
              </a:rPr>
              <a:t>Nielsen</a:t>
            </a:r>
            <a:r>
              <a:rPr lang="en-US" sz="1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p>
          <a:p>
            <a:pPr marL="829568" lvl="1" indent="-285750" algn="l" defTabSz="543818">
              <a:lnSpc>
                <a:spcPct val="100000"/>
              </a:lnSpc>
              <a:spcBef>
                <a:spcPts val="0"/>
              </a:spcBef>
              <a:buFont typeface="Arial" panose="020B0604020202020204" pitchFamily="34" charset="0"/>
              <a:buChar char="•"/>
            </a:pPr>
            <a:endParaRPr lang="en-US" sz="1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829568" lvl="1" indent="-285750" algn="l" defTabSz="543818">
              <a:lnSpc>
                <a:spcPct val="100000"/>
              </a:lnSpc>
              <a:spcBef>
                <a:spcPts val="0"/>
              </a:spcBef>
              <a:buFont typeface="Arial" panose="020B0604020202020204" pitchFamily="34" charset="0"/>
              <a:buChar char="•"/>
            </a:pPr>
            <a:r>
              <a:rPr lang="en-US" sz="1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80% of U.S. jobs are created by small businesses (</a:t>
            </a:r>
            <a:r>
              <a:rPr lang="en-US" sz="1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hlinkClick r:id="rId9">
                  <a:extLst>
                    <a:ext uri="{A12FA001-AC4F-418D-AE19-62706E023703}">
                      <ahyp:hlinkClr xmlns:ahyp="http://schemas.microsoft.com/office/drawing/2018/hyperlinkcolor" val="tx"/>
                    </a:ext>
                  </a:extLst>
                </a:hlinkClick>
              </a:rPr>
              <a:t>JP Morgan Chase Institute</a:t>
            </a:r>
            <a:r>
              <a:rPr lang="en-US" sz="1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p>
          <a:p>
            <a:pPr algn="l" defTabSz="543818">
              <a:lnSpc>
                <a:spcPct val="100000"/>
              </a:lnSpc>
              <a:spcBef>
                <a:spcPts val="0"/>
              </a:spcBef>
            </a:pPr>
            <a:endParaRPr lang="en-US"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994026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B35265BA-0BF3-E6FA-9FA9-61536A1F6065}"/>
              </a:ext>
            </a:extLst>
          </p:cNvPr>
          <p:cNvSpPr txBox="1">
            <a:spLocks/>
          </p:cNvSpPr>
          <p:nvPr/>
        </p:nvSpPr>
        <p:spPr>
          <a:xfrm>
            <a:off x="544415" y="1784804"/>
            <a:ext cx="5639215" cy="478801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457200" indent="-457200" algn="l" defTabSz="543818">
              <a:lnSpc>
                <a:spcPct val="100000"/>
              </a:lnSpc>
              <a:spcBef>
                <a:spcPts val="0"/>
              </a:spcBef>
              <a:buClr>
                <a:schemeClr val="tx1"/>
              </a:buClr>
              <a:buSzPct val="50000"/>
              <a:buFont typeface="Arial" panose="020B0604020202020204" pitchFamily="34" charset="0"/>
              <a:buChar char="•"/>
            </a:pPr>
            <a:r>
              <a:rPr lang="en-US"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rPr>
              <a:t>Today, </a:t>
            </a: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one out of every ten jobs in America is created by an immigrant-owned business </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hlinkClick r:id="rId2">
                  <a:extLst>
                    <a:ext uri="{A12FA001-AC4F-418D-AE19-62706E023703}">
                      <ahyp:hlinkClr xmlns:ahyp="http://schemas.microsoft.com/office/drawing/2018/hyperlinkcolor" val="tx"/>
                    </a:ext>
                  </a:extLst>
                </a:hlinkClick>
              </a:rPr>
              <a:t>National Immigration Forum</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 </a:t>
            </a:r>
          </a:p>
          <a:p>
            <a:pPr marL="285750" indent="-285750" algn="l" defTabSz="543818">
              <a:lnSpc>
                <a:spcPct val="100000"/>
              </a:lnSpc>
              <a:spcBef>
                <a:spcPts val="0"/>
              </a:spcBef>
              <a:buClr>
                <a:schemeClr val="tx1"/>
              </a:buClr>
              <a:buSzPct val="50000"/>
              <a:buFont typeface="Arial" panose="020B0604020202020204" pitchFamily="34" charset="0"/>
              <a:buChar char="•"/>
            </a:pPr>
            <a:endParaRPr lang="en-US" sz="1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457200" indent="-457200" algn="l" defTabSz="543818">
              <a:lnSpc>
                <a:spcPct val="100000"/>
              </a:lnSpc>
              <a:spcBef>
                <a:spcPts val="0"/>
              </a:spcBef>
              <a:buClr>
                <a:schemeClr val="tx1"/>
              </a:buClr>
              <a:buSzPct val="50000"/>
              <a:buFont typeface="Arial" panose="020B0604020202020204" pitchFamily="34" charset="0"/>
              <a:buChar char="•"/>
            </a:pPr>
            <a:r>
              <a:rPr lang="en-US" sz="32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rPr>
              <a:t>43%</a:t>
            </a:r>
            <a:r>
              <a:rPr lang="en-US" sz="1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of Fortune 500 Companies in the U.S. were started by an immigrant or the son or daughter of an immigrant </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Brookings.edu</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a:t>
            </a:r>
          </a:p>
          <a:p>
            <a:pPr marL="285750" indent="-285750" algn="l" defTabSz="543818">
              <a:lnSpc>
                <a:spcPct val="100000"/>
              </a:lnSpc>
              <a:spcBef>
                <a:spcPts val="0"/>
              </a:spcBef>
              <a:buFont typeface="Arial" panose="020B0604020202020204" pitchFamily="34" charset="0"/>
              <a:buChar char="•"/>
            </a:pPr>
            <a:endParaRPr lang="en-US" sz="1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defTabSz="543818">
              <a:lnSpc>
                <a:spcPct val="100000"/>
              </a:lnSpc>
              <a:spcBef>
                <a:spcPts val="0"/>
              </a:spcBef>
              <a:buFont typeface="Arial" panose="020B0604020202020204" pitchFamily="34" charset="0"/>
              <a:buChar char="•"/>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Today, Latinos account for one out of </a:t>
            </a:r>
            <a:r>
              <a:rPr lang="en-US"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rPr>
              <a:t>every five workers</a:t>
            </a:r>
            <a:r>
              <a:rPr lang="en-US" sz="32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in the U.S. </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(U.S. Department of Labor)</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a:t>
            </a:r>
          </a:p>
          <a:p>
            <a:pPr marL="285750" indent="-285750" algn="l" defTabSz="543818">
              <a:lnSpc>
                <a:spcPct val="100000"/>
              </a:lnSpc>
              <a:spcBef>
                <a:spcPts val="0"/>
              </a:spcBef>
              <a:buFont typeface="Arial" panose="020B0604020202020204" pitchFamily="34" charset="0"/>
              <a:buChar char="•"/>
            </a:pPr>
            <a:endParaRPr lang="en-US" sz="1600" dirty="0">
              <a:solidFill>
                <a:schemeClr val="tx1"/>
              </a:solidFill>
              <a:highlight>
                <a:srgbClr val="FFFF00"/>
              </a:highlight>
              <a:latin typeface="Open Sans Light" panose="020B0306030504020204" pitchFamily="34" charset="0"/>
              <a:ea typeface="Open Sans Light" panose="020B0306030504020204" pitchFamily="34" charset="0"/>
              <a:cs typeface="Open Sans Light" panose="020B0306030504020204" pitchFamily="34" charset="0"/>
            </a:endParaRPr>
          </a:p>
          <a:p>
            <a:pPr marL="457200" indent="-457200" algn="l" defTabSz="543818">
              <a:lnSpc>
                <a:spcPct val="100000"/>
              </a:lnSpc>
              <a:spcBef>
                <a:spcPts val="0"/>
              </a:spcBef>
              <a:buClr>
                <a:schemeClr val="tx1"/>
              </a:buClr>
              <a:buSzPct val="50000"/>
              <a:buFont typeface="Arial" panose="020B0604020202020204" pitchFamily="34" charset="0"/>
              <a:buChar char="•"/>
            </a:pPr>
            <a:r>
              <a:rPr lang="en-US"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rPr>
              <a:t>68%</a:t>
            </a:r>
            <a:r>
              <a:rPr lang="en-US" sz="32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of Latinos are in the U.S. workforce, compared to 63% Anglos and 62% African Americans </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hlinkClick r:id="rId5">
                  <a:extLst>
                    <a:ext uri="{A12FA001-AC4F-418D-AE19-62706E023703}">
                      <ahyp:hlinkClr xmlns:ahyp="http://schemas.microsoft.com/office/drawing/2018/hyperlinkcolor" val="tx"/>
                    </a:ext>
                  </a:extLst>
                </a:hlinkClick>
              </a:rPr>
              <a:t>U.S. Bureau of Labor Statistics</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 </a:t>
            </a:r>
          </a:p>
        </p:txBody>
      </p:sp>
      <p:sp>
        <p:nvSpPr>
          <p:cNvPr id="5" name="Rectangle 13">
            <a:extLst>
              <a:ext uri="{FF2B5EF4-FFF2-40B4-BE49-F238E27FC236}">
                <a16:creationId xmlns:a16="http://schemas.microsoft.com/office/drawing/2014/main" id="{7B1E4D1C-C6E4-AE75-A1F6-BA2E5C6BF893}"/>
              </a:ext>
            </a:extLst>
          </p:cNvPr>
          <p:cNvSpPr>
            <a:spLocks/>
          </p:cNvSpPr>
          <p:nvPr/>
        </p:nvSpPr>
        <p:spPr bwMode="auto">
          <a:xfrm>
            <a:off x="405756" y="587307"/>
            <a:ext cx="6643630" cy="6729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square" lIns="91440" tIns="137160" rIns="91440" bIns="45720" anchor="ctr" anchorCtr="0">
            <a:spAutoFit/>
          </a:bodyPr>
          <a:lstStyle/>
          <a:p>
            <a:pPr defTabSz="2286000">
              <a:lnSpc>
                <a:spcPts val="3700"/>
              </a:lnSpc>
            </a:pPr>
            <a:r>
              <a:rPr lang="en-US" sz="4000" dirty="0">
                <a:solidFill>
                  <a:srgbClr val="1B3864"/>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State of Latino</a:t>
            </a:r>
            <a:r>
              <a:rPr lang="en-US" sz="40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 Businesses</a:t>
            </a:r>
          </a:p>
        </p:txBody>
      </p:sp>
      <p:pic>
        <p:nvPicPr>
          <p:cNvPr id="6" name="Imagen 8">
            <a:extLst>
              <a:ext uri="{FF2B5EF4-FFF2-40B4-BE49-F238E27FC236}">
                <a16:creationId xmlns:a16="http://schemas.microsoft.com/office/drawing/2014/main" id="{7AC2526B-E8F3-4CF9-0596-13CE65DB63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7239" y="595665"/>
            <a:ext cx="453839" cy="529099"/>
          </a:xfrm>
          <a:prstGeom prst="rect">
            <a:avLst/>
          </a:prstGeom>
        </p:spPr>
      </p:pic>
      <p:grpSp>
        <p:nvGrpSpPr>
          <p:cNvPr id="16" name="Grupo 15">
            <a:extLst>
              <a:ext uri="{FF2B5EF4-FFF2-40B4-BE49-F238E27FC236}">
                <a16:creationId xmlns:a16="http://schemas.microsoft.com/office/drawing/2014/main" id="{E60684C8-D6DC-E06C-A6EB-09C2D323BA8B}"/>
              </a:ext>
            </a:extLst>
          </p:cNvPr>
          <p:cNvGrpSpPr/>
          <p:nvPr/>
        </p:nvGrpSpPr>
        <p:grpSpPr>
          <a:xfrm>
            <a:off x="6183630" y="1505764"/>
            <a:ext cx="6008370" cy="4078567"/>
            <a:chOff x="6183630" y="1505764"/>
            <a:chExt cx="6008370" cy="4078567"/>
          </a:xfrm>
        </p:grpSpPr>
        <p:pic>
          <p:nvPicPr>
            <p:cNvPr id="9" name="Imagen 8">
              <a:extLst>
                <a:ext uri="{FF2B5EF4-FFF2-40B4-BE49-F238E27FC236}">
                  <a16:creationId xmlns:a16="http://schemas.microsoft.com/office/drawing/2014/main" id="{9840851A-D1D8-D4A1-0B27-8FC4E0EB6FF1}"/>
                </a:ext>
              </a:extLst>
            </p:cNvPr>
            <p:cNvPicPr>
              <a:picLocks noChangeAspect="1"/>
            </p:cNvPicPr>
            <p:nvPr/>
          </p:nvPicPr>
          <p:blipFill>
            <a:blip r:embed="rId7"/>
            <a:stretch>
              <a:fillRect/>
            </a:stretch>
          </p:blipFill>
          <p:spPr>
            <a:xfrm>
              <a:off x="6372771" y="1701800"/>
              <a:ext cx="5819229" cy="3882531"/>
            </a:xfrm>
            <a:prstGeom prst="rect">
              <a:avLst/>
            </a:prstGeom>
          </p:spPr>
        </p:pic>
        <p:sp>
          <p:nvSpPr>
            <p:cNvPr id="14" name="Rectángulo 13">
              <a:extLst>
                <a:ext uri="{FF2B5EF4-FFF2-40B4-BE49-F238E27FC236}">
                  <a16:creationId xmlns:a16="http://schemas.microsoft.com/office/drawing/2014/main" id="{421059C5-9640-AA77-AC61-2EA92AAAC7CE}"/>
                </a:ext>
              </a:extLst>
            </p:cNvPr>
            <p:cNvSpPr/>
            <p:nvPr/>
          </p:nvSpPr>
          <p:spPr>
            <a:xfrm>
              <a:off x="10126980" y="1505764"/>
              <a:ext cx="2065020" cy="757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 name="Rectángulo 14">
              <a:extLst>
                <a:ext uri="{FF2B5EF4-FFF2-40B4-BE49-F238E27FC236}">
                  <a16:creationId xmlns:a16="http://schemas.microsoft.com/office/drawing/2014/main" id="{E5D2AFD8-C852-CF1A-2BB5-D7F3ECE8189C}"/>
                </a:ext>
              </a:extLst>
            </p:cNvPr>
            <p:cNvSpPr/>
            <p:nvPr/>
          </p:nvSpPr>
          <p:spPr>
            <a:xfrm>
              <a:off x="6183630" y="4972050"/>
              <a:ext cx="2103120" cy="612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3468570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BE9085-CEAE-149C-D2E5-D8DE3A3A77E3}"/>
              </a:ext>
            </a:extLst>
          </p:cNvPr>
          <p:cNvSpPr txBox="1">
            <a:spLocks/>
          </p:cNvSpPr>
          <p:nvPr/>
        </p:nvSpPr>
        <p:spPr>
          <a:xfrm>
            <a:off x="467470" y="1309474"/>
            <a:ext cx="5628530" cy="5342010"/>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defTabSz="543818">
              <a:lnSpc>
                <a:spcPct val="100000"/>
              </a:lnSpc>
              <a:spcBef>
                <a:spcPts val="0"/>
              </a:spcBef>
              <a:buFont typeface="Arial" panose="020B0604020202020204" pitchFamily="34" charset="0"/>
              <a:buChar char="•"/>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High school dropout rates for Latinos have fallen, from </a:t>
            </a:r>
            <a:r>
              <a:rPr lang="en-US"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rPr>
              <a:t>32%</a:t>
            </a:r>
            <a:r>
              <a:rPr lang="en-US" sz="1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in 2000 to less than 6% in 2019 </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hlinkClick r:id="rId2">
                  <a:extLst>
                    <a:ext uri="{A12FA001-AC4F-418D-AE19-62706E023703}">
                      <ahyp:hlinkClr xmlns:ahyp="http://schemas.microsoft.com/office/drawing/2018/hyperlinkcolor" val="tx"/>
                    </a:ext>
                  </a:extLst>
                </a:hlinkClick>
              </a:rPr>
              <a:t>Statista</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 </a:t>
            </a:r>
          </a:p>
          <a:p>
            <a:pPr marL="285750" indent="-285750" algn="l" defTabSz="543818">
              <a:lnSpc>
                <a:spcPct val="100000"/>
              </a:lnSpc>
              <a:spcBef>
                <a:spcPts val="0"/>
              </a:spcBef>
              <a:buFont typeface="Arial" panose="020B0604020202020204" pitchFamily="34" charset="0"/>
              <a:buChar char="•"/>
            </a:pPr>
            <a:endParaRPr lang="en-US" sz="1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defTabSz="543818">
              <a:lnSpc>
                <a:spcPct val="100000"/>
              </a:lnSpc>
              <a:spcBef>
                <a:spcPts val="0"/>
              </a:spcBef>
              <a:buFont typeface="Arial" panose="020B0604020202020204" pitchFamily="34" charset="0"/>
              <a:buChar char="•"/>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Latinos who enroll in </a:t>
            </a:r>
            <a:r>
              <a:rPr lang="en-US"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rPr>
              <a:t>college graduate</a:t>
            </a:r>
            <a:r>
              <a:rPr lang="en-US" sz="3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at a higher percentage rate than Anglos and or African Americans </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Pew Research Center</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 </a:t>
            </a:r>
          </a:p>
          <a:p>
            <a:pPr marL="285750" indent="-285750" algn="l" defTabSz="543818">
              <a:lnSpc>
                <a:spcPct val="100000"/>
              </a:lnSpc>
              <a:spcBef>
                <a:spcPts val="0"/>
              </a:spcBef>
              <a:buFont typeface="Arial" panose="020B0604020202020204" pitchFamily="34" charset="0"/>
              <a:buChar char="•"/>
            </a:pPr>
            <a:endParaRPr lang="en-US" sz="1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defTabSz="543818">
              <a:lnSpc>
                <a:spcPct val="100000"/>
              </a:lnSpc>
              <a:spcBef>
                <a:spcPts val="0"/>
              </a:spcBef>
              <a:buFont typeface="Arial" panose="020B0604020202020204" pitchFamily="34" charset="0"/>
              <a:buChar char="•"/>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In 2020, Latinos made up </a:t>
            </a:r>
            <a:r>
              <a:rPr lang="en-US"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rPr>
              <a:t>30 million voters </a:t>
            </a: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in the United States, the lowest registration and voting rate among major racial and ethnic groups in the country </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NBC News</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a:t>
            </a:r>
          </a:p>
          <a:p>
            <a:pPr marL="285750" indent="-285750" algn="l" defTabSz="543818">
              <a:lnSpc>
                <a:spcPct val="100000"/>
              </a:lnSpc>
              <a:spcBef>
                <a:spcPts val="0"/>
              </a:spcBef>
              <a:buFont typeface="Arial" panose="020B0604020202020204" pitchFamily="34" charset="0"/>
              <a:buChar char="•"/>
            </a:pPr>
            <a:endParaRPr lang="en-US" sz="1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defTabSz="543818">
              <a:lnSpc>
                <a:spcPct val="100000"/>
              </a:lnSpc>
              <a:spcBef>
                <a:spcPts val="0"/>
              </a:spcBef>
              <a:buFont typeface="Arial" panose="020B0604020202020204" pitchFamily="34" charset="0"/>
              <a:buChar char="•"/>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One million Latinos will turn 18 in 2021 and every year </a:t>
            </a:r>
            <a:r>
              <a:rPr lang="en-US" sz="1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for </a:t>
            </a: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the next </a:t>
            </a:r>
            <a:r>
              <a:rPr lang="en-US"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rPr>
              <a:t>20 years </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hlinkClick r:id="rId5">
                  <a:extLst>
                    <a:ext uri="{A12FA001-AC4F-418D-AE19-62706E023703}">
                      <ahyp:hlinkClr xmlns:ahyp="http://schemas.microsoft.com/office/drawing/2018/hyperlinkcolor" val="tx"/>
                    </a:ext>
                  </a:extLst>
                </a:hlinkClick>
              </a:rPr>
              <a:t>Latino Donor Collaborative</a:t>
            </a:r>
            <a:r>
              <a:rPr lang="en-US" sz="15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rPr>
              <a:t>). </a:t>
            </a:r>
          </a:p>
          <a:p>
            <a:pPr marL="285750" indent="-285750" algn="l" defTabSz="543818">
              <a:lnSpc>
                <a:spcPct val="100000"/>
              </a:lnSpc>
              <a:spcBef>
                <a:spcPts val="0"/>
              </a:spcBef>
              <a:buFont typeface="Arial" panose="020B0604020202020204" pitchFamily="34" charset="0"/>
              <a:buChar char="•"/>
            </a:pPr>
            <a:endParaRPr lang="en-US" sz="1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defTabSz="543818">
              <a:lnSpc>
                <a:spcPct val="100000"/>
              </a:lnSpc>
              <a:spcBef>
                <a:spcPts val="0"/>
              </a:spcBef>
              <a:buFont typeface="Arial" panose="020B0604020202020204" pitchFamily="34" charset="0"/>
              <a:buChar char="•"/>
            </a:pPr>
            <a:r>
              <a:rPr lang="en-US"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Education is the great equalizer and solution to achieve the </a:t>
            </a:r>
            <a:r>
              <a:rPr lang="en-US" sz="3000" dirty="0">
                <a:solidFill>
                  <a:srgbClr val="E37026"/>
                </a:solidFill>
                <a:latin typeface="Open Sans Light" panose="020B0306030504020204" pitchFamily="34" charset="0"/>
                <a:ea typeface="Open Sans Light" panose="020B0306030504020204" pitchFamily="34" charset="0"/>
                <a:cs typeface="Open Sans Light" panose="020B0306030504020204" pitchFamily="34" charset="0"/>
              </a:rPr>
              <a:t>American Dream. </a:t>
            </a:r>
          </a:p>
        </p:txBody>
      </p:sp>
      <p:sp>
        <p:nvSpPr>
          <p:cNvPr id="5" name="Rectangle 13">
            <a:extLst>
              <a:ext uri="{FF2B5EF4-FFF2-40B4-BE49-F238E27FC236}">
                <a16:creationId xmlns:a16="http://schemas.microsoft.com/office/drawing/2014/main" id="{B76B1BA3-9654-675C-7DBF-377EAF8705EB}"/>
              </a:ext>
            </a:extLst>
          </p:cNvPr>
          <p:cNvSpPr>
            <a:spLocks/>
          </p:cNvSpPr>
          <p:nvPr/>
        </p:nvSpPr>
        <p:spPr bwMode="auto">
          <a:xfrm>
            <a:off x="405756" y="587307"/>
            <a:ext cx="6364353" cy="6729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square" lIns="91440" tIns="137160" rIns="91440" bIns="45720" anchor="ctr" anchorCtr="0">
            <a:spAutoFit/>
          </a:bodyPr>
          <a:lstStyle/>
          <a:p>
            <a:pPr defTabSz="2286000">
              <a:lnSpc>
                <a:spcPts val="3700"/>
              </a:lnSpc>
            </a:pPr>
            <a:r>
              <a:rPr lang="en-US" sz="4000" dirty="0">
                <a:solidFill>
                  <a:srgbClr val="1B3864"/>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State of Latino</a:t>
            </a:r>
            <a:r>
              <a:rPr lang="en-US" sz="4000" dirty="0">
                <a:solidFill>
                  <a:srgbClr val="2283BA"/>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 Businesses</a:t>
            </a:r>
          </a:p>
        </p:txBody>
      </p:sp>
      <p:grpSp>
        <p:nvGrpSpPr>
          <p:cNvPr id="12" name="Grupo 11">
            <a:extLst>
              <a:ext uri="{FF2B5EF4-FFF2-40B4-BE49-F238E27FC236}">
                <a16:creationId xmlns:a16="http://schemas.microsoft.com/office/drawing/2014/main" id="{10C283F9-EC05-D84B-A2C7-283CED6CFE9C}"/>
              </a:ext>
            </a:extLst>
          </p:cNvPr>
          <p:cNvGrpSpPr/>
          <p:nvPr/>
        </p:nvGrpSpPr>
        <p:grpSpPr>
          <a:xfrm>
            <a:off x="6729385" y="0"/>
            <a:ext cx="5214704" cy="6188959"/>
            <a:chOff x="6729385" y="0"/>
            <a:chExt cx="5214704" cy="6188959"/>
          </a:xfrm>
        </p:grpSpPr>
        <p:pic>
          <p:nvPicPr>
            <p:cNvPr id="9" name="Imagen 8">
              <a:extLst>
                <a:ext uri="{FF2B5EF4-FFF2-40B4-BE49-F238E27FC236}">
                  <a16:creationId xmlns:a16="http://schemas.microsoft.com/office/drawing/2014/main" id="{3C555408-EF4B-35AB-8837-B21782FCF1C4}"/>
                </a:ext>
              </a:extLst>
            </p:cNvPr>
            <p:cNvPicPr>
              <a:picLocks noChangeAspect="1"/>
            </p:cNvPicPr>
            <p:nvPr/>
          </p:nvPicPr>
          <p:blipFill rotWithShape="1">
            <a:blip r:embed="rId6"/>
            <a:srcRect l="43333"/>
            <a:stretch/>
          </p:blipFill>
          <p:spPr>
            <a:xfrm>
              <a:off x="6770109" y="0"/>
              <a:ext cx="5173980" cy="6188959"/>
            </a:xfrm>
            <a:prstGeom prst="rect">
              <a:avLst/>
            </a:prstGeom>
          </p:spPr>
        </p:pic>
        <p:sp>
          <p:nvSpPr>
            <p:cNvPr id="10" name="Rectángulo 9">
              <a:extLst>
                <a:ext uri="{FF2B5EF4-FFF2-40B4-BE49-F238E27FC236}">
                  <a16:creationId xmlns:a16="http://schemas.microsoft.com/office/drawing/2014/main" id="{59D4D411-FA9E-ED9E-4B89-50143CAFC977}"/>
                </a:ext>
              </a:extLst>
            </p:cNvPr>
            <p:cNvSpPr/>
            <p:nvPr/>
          </p:nvSpPr>
          <p:spPr>
            <a:xfrm>
              <a:off x="11018520" y="3920490"/>
              <a:ext cx="925569" cy="2268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Rectángulo 10">
              <a:extLst>
                <a:ext uri="{FF2B5EF4-FFF2-40B4-BE49-F238E27FC236}">
                  <a16:creationId xmlns:a16="http://schemas.microsoft.com/office/drawing/2014/main" id="{DB91B6E0-116C-1120-B576-435BDF1F8D64}"/>
                </a:ext>
              </a:extLst>
            </p:cNvPr>
            <p:cNvSpPr/>
            <p:nvPr/>
          </p:nvSpPr>
          <p:spPr>
            <a:xfrm>
              <a:off x="6729385" y="175239"/>
              <a:ext cx="757265" cy="325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6" name="Imagen 8">
            <a:extLst>
              <a:ext uri="{FF2B5EF4-FFF2-40B4-BE49-F238E27FC236}">
                <a16:creationId xmlns:a16="http://schemas.microsoft.com/office/drawing/2014/main" id="{569C6F6A-322D-B780-A90D-8373CE4A67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2038" y="604598"/>
            <a:ext cx="453839" cy="529099"/>
          </a:xfrm>
          <a:prstGeom prst="rect">
            <a:avLst/>
          </a:prstGeom>
        </p:spPr>
      </p:pic>
    </p:spTree>
    <p:extLst>
      <p:ext uri="{BB962C8B-B14F-4D97-AF65-F5344CB8AC3E}">
        <p14:creationId xmlns:p14="http://schemas.microsoft.com/office/powerpoint/2010/main" val="3411141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2A7201D-0BD7-C929-2304-D97C815D9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269" y="819518"/>
            <a:ext cx="3705344" cy="701747"/>
          </a:xfrm>
          <a:prstGeom prst="rect">
            <a:avLst/>
          </a:prstGeom>
        </p:spPr>
      </p:pic>
      <p:sp>
        <p:nvSpPr>
          <p:cNvPr id="6" name="Rectangle 5">
            <a:extLst>
              <a:ext uri="{FF2B5EF4-FFF2-40B4-BE49-F238E27FC236}">
                <a16:creationId xmlns:a16="http://schemas.microsoft.com/office/drawing/2014/main" id="{324B3914-FE4B-18EA-DE8A-5802408176FD}"/>
              </a:ext>
            </a:extLst>
          </p:cNvPr>
          <p:cNvSpPr>
            <a:spLocks/>
          </p:cNvSpPr>
          <p:nvPr/>
        </p:nvSpPr>
        <p:spPr bwMode="auto">
          <a:xfrm>
            <a:off x="6096000" y="2832882"/>
            <a:ext cx="3373215"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defTabSz="2286000"/>
            <a:r>
              <a:rPr lang="en-US" sz="3000" dirty="0">
                <a:solidFill>
                  <a:srgbClr val="0F457A"/>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Defining Latino Business Advocacy Priorities </a:t>
            </a:r>
          </a:p>
        </p:txBody>
      </p:sp>
      <p:cxnSp>
        <p:nvCxnSpPr>
          <p:cNvPr id="9" name="Conector recto 8">
            <a:extLst>
              <a:ext uri="{FF2B5EF4-FFF2-40B4-BE49-F238E27FC236}">
                <a16:creationId xmlns:a16="http://schemas.microsoft.com/office/drawing/2014/main" id="{A155338F-F902-0F61-D4F5-BC17BF8829F7}"/>
              </a:ext>
            </a:extLst>
          </p:cNvPr>
          <p:cNvCxnSpPr/>
          <p:nvPr/>
        </p:nvCxnSpPr>
        <p:spPr>
          <a:xfrm>
            <a:off x="5943600" y="2694383"/>
            <a:ext cx="0" cy="1661993"/>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348444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7222</TotalTime>
  <Words>1861</Words>
  <Application>Microsoft Macintosh PowerPoint</Application>
  <PresentationFormat>Widescreen</PresentationFormat>
  <Paragraphs>168</Paragraphs>
  <Slides>19</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Calibri Light</vt:lpstr>
      <vt:lpstr>Gill Sans</vt:lpstr>
      <vt:lpstr>Gill Sans MT</vt:lpstr>
      <vt:lpstr>ITC Avant Garde Std XLt Cn</vt:lpstr>
      <vt:lpstr>Open Sans</vt:lpstr>
      <vt:lpstr>Open Sans Light</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Manolo Perdomo</dc:creator>
  <cp:lastModifiedBy>CFC MarComms</cp:lastModifiedBy>
  <cp:revision>100</cp:revision>
  <dcterms:created xsi:type="dcterms:W3CDTF">2022-11-22T23:19:28Z</dcterms:created>
  <dcterms:modified xsi:type="dcterms:W3CDTF">2023-01-09T14:20:26Z</dcterms:modified>
</cp:coreProperties>
</file>