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56" r:id="rId3"/>
    <p:sldId id="288" r:id="rId4"/>
    <p:sldId id="257" r:id="rId5"/>
    <p:sldId id="289" r:id="rId6"/>
    <p:sldId id="260" r:id="rId7"/>
    <p:sldId id="258" r:id="rId8"/>
    <p:sldId id="291" r:id="rId9"/>
    <p:sldId id="290" r:id="rId10"/>
    <p:sldId id="292" r:id="rId11"/>
    <p:sldId id="295" r:id="rId12"/>
    <p:sldId id="296" r:id="rId1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83BA"/>
    <a:srgbClr val="E37026"/>
    <a:srgbClr val="55AE5D"/>
    <a:srgbClr val="0F45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92"/>
    <p:restoredTop sz="96327"/>
  </p:normalViewPr>
  <p:slideViewPr>
    <p:cSldViewPr snapToGrid="0" showGuides="1">
      <p:cViewPr varScale="1">
        <p:scale>
          <a:sx n="104" d="100"/>
          <a:sy n="104" d="100"/>
        </p:scale>
        <p:origin x="1488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explosion val="11"/>
            <c:spPr>
              <a:solidFill>
                <a:srgbClr val="2283BA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6FD0-0C4D-9463-11E2588E89A5}"/>
              </c:ext>
            </c:extLst>
          </c:dPt>
          <c:dPt>
            <c:idx val="1"/>
            <c:bubble3D val="0"/>
            <c:spPr>
              <a:solidFill>
                <a:srgbClr val="E3702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6FD0-0C4D-9463-11E2588E89A5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0" i="0" u="none" strike="noStrike" kern="1200" spc="0" baseline="0">
                        <a:solidFill>
                          <a:srgbClr val="E37026"/>
                        </a:solidFill>
                        <a:latin typeface="ITC Avant Garde Std XLt Cn" pitchFamily="34" charset="0"/>
                        <a:ea typeface="+mn-ea"/>
                        <a:cs typeface="+mn-cs"/>
                      </a:defRPr>
                    </a:pPr>
                    <a:fld id="{E25AFA39-E7CB-4545-8BB0-78CCA0C9022F}" type="CATEGORYNAME">
                      <a:rPr lang="en-US">
                        <a:solidFill>
                          <a:srgbClr val="2283BA"/>
                        </a:solidFill>
                      </a:rPr>
                      <a:pPr>
                        <a:defRPr b="0">
                          <a:solidFill>
                            <a:srgbClr val="E37026"/>
                          </a:solidFill>
                          <a:latin typeface="ITC Avant Garde Std XLt Cn" pitchFamily="34" charset="0"/>
                        </a:defRPr>
                      </a:pPr>
                      <a:t>[CATEGORY NAME]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rgbClr val="E37026"/>
                      </a:solidFill>
                      <a:latin typeface="ITC Avant Garde Std XLt Cn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FD0-0C4D-9463-11E2588E89A5}"/>
                </c:ext>
              </c:extLst>
            </c:dLbl>
            <c:dLbl>
              <c:idx val="1"/>
              <c:layout>
                <c:manualLayout>
                  <c:x val="6.8794716565767329E-3"/>
                  <c:y val="-7.309531312276702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0" i="0" u="none" strike="noStrike" kern="1200" spc="0" baseline="0">
                        <a:solidFill>
                          <a:srgbClr val="E37026"/>
                        </a:solidFill>
                        <a:latin typeface="ITC Avant Garde Std XLt Cn" pitchFamily="34" charset="0"/>
                        <a:ea typeface="+mn-ea"/>
                        <a:cs typeface="+mn-cs"/>
                      </a:defRPr>
                    </a:pPr>
                    <a:r>
                      <a:rPr lang="en-US" dirty="0"/>
                      <a:t>Latino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rgbClr val="E37026"/>
                      </a:solidFill>
                      <a:latin typeface="ITC Avant Garde Std XLt Cn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FD0-0C4D-9463-11E2588E89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0" i="0" u="none" strike="noStrike" kern="1200" spc="0" baseline="0">
                    <a:solidFill>
                      <a:srgbClr val="E37026"/>
                    </a:solidFill>
                    <a:latin typeface="ITC Avant Garde Std XLt Cn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Other</c:v>
                </c:pt>
                <c:pt idx="1">
                  <c:v>Hispanic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81</c:v>
                </c:pt>
                <c:pt idx="1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FD0-0C4D-9463-11E2588E89A5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New Businesses</c:v>
                </c:pt>
              </c:strCache>
            </c:strRef>
          </c:tx>
          <c:dPt>
            <c:idx val="0"/>
            <c:bubble3D val="0"/>
            <c:spPr>
              <a:solidFill>
                <a:srgbClr val="2283BA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6B9C-9D42-A6E9-802E23729403}"/>
              </c:ext>
            </c:extLst>
          </c:dPt>
          <c:dPt>
            <c:idx val="1"/>
            <c:bubble3D val="0"/>
            <c:explosion val="7"/>
            <c:spPr>
              <a:solidFill>
                <a:srgbClr val="E3702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6B9C-9D42-A6E9-802E23729403}"/>
              </c:ext>
            </c:extLst>
          </c:dPt>
          <c:dLbls>
            <c:dLbl>
              <c:idx val="0"/>
              <c:layout>
                <c:manualLayout>
                  <c:x val="0.12845053395123907"/>
                  <c:y val="-3.108184396098535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spc="0" baseline="0">
                      <a:solidFill>
                        <a:schemeClr val="accent1"/>
                      </a:solidFill>
                      <a:latin typeface="ITC Avant Garde Std XLt Cn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B9C-9D42-A6E9-802E23729403}"/>
                </c:ext>
              </c:extLst>
            </c:dLbl>
            <c:dLbl>
              <c:idx val="1"/>
              <c:layout>
                <c:manualLayout>
                  <c:x val="-0.17126737860165225"/>
                  <c:y val="1.554092198049267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spc="0" baseline="0">
                      <a:solidFill>
                        <a:schemeClr val="accent2"/>
                      </a:solidFill>
                      <a:latin typeface="ITC Avant Garde Std XLt Cn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B9C-9D42-A6E9-802E23729403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Latino Owned Businesses</c:v>
                </c:pt>
                <c:pt idx="1">
                  <c:v>Non Latino Owned Businesses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86</c:v>
                </c:pt>
                <c:pt idx="1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B9C-9D42-A6E9-802E23729403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New Businesses</c:v>
                </c:pt>
              </c:strCache>
            </c:strRef>
          </c:tx>
          <c:dPt>
            <c:idx val="0"/>
            <c:bubble3D val="0"/>
            <c:spPr>
              <a:solidFill>
                <a:srgbClr val="2283BA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642C-3A43-8A1E-E0C928724239}"/>
              </c:ext>
            </c:extLst>
          </c:dPt>
          <c:dPt>
            <c:idx val="1"/>
            <c:bubble3D val="0"/>
            <c:explosion val="14"/>
            <c:spPr>
              <a:solidFill>
                <a:srgbClr val="E3702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642C-3A43-8A1E-E0C928724239}"/>
              </c:ext>
            </c:extLst>
          </c:dPt>
          <c:dLbls>
            <c:dLbl>
              <c:idx val="0"/>
              <c:layout>
                <c:manualLayout>
                  <c:x val="5.8404953375754687E-2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4DAC6FF-FCF3-B342-A7D6-CB3AAA4E9492}" type="CATEGORYNAME">
                      <a:rPr lang="en-US" sz="1600" b="0" i="0">
                        <a:latin typeface="ITC Avant Garde Std XLt Cn" pitchFamily="34" charset="0"/>
                      </a:rPr>
                      <a:pPr>
                        <a:defRPr/>
                      </a:pPr>
                      <a:t>[CATEGORY NAME]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047706497961955"/>
                      <c:h val="0.3030479236134637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42C-3A43-8A1E-E0C928724239}"/>
                </c:ext>
              </c:extLst>
            </c:dLbl>
            <c:dLbl>
              <c:idx val="1"/>
              <c:layout>
                <c:manualLayout>
                  <c:x val="-0.13871153672224582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AE7A39E-5353-5E44-9F2D-E9490377CC84}" type="CATEGORYNAME">
                      <a:rPr lang="en-US" sz="1600" b="0" i="0">
                        <a:solidFill>
                          <a:srgbClr val="E37026"/>
                        </a:solidFill>
                        <a:latin typeface="ITC Avant Garde Std XLt Cn" pitchFamily="34" charset="0"/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42C-3A43-8A1E-E0C928724239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Latino Owned Businesses</c:v>
                </c:pt>
                <c:pt idx="1">
                  <c:v>Non Latino Owned Businesses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86</c:v>
                </c:pt>
                <c:pt idx="1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42C-3A43-8A1E-E0C928724239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GDP ($Billion)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2283B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2401-F64D-BFE7-6ABBD1B37CC9}"/>
              </c:ext>
            </c:extLst>
          </c:dPt>
          <c:dPt>
            <c:idx val="1"/>
            <c:invertIfNegative val="0"/>
            <c:bubble3D val="0"/>
            <c:spPr>
              <a:solidFill>
                <a:srgbClr val="2283B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401-F64D-BFE7-6ABBD1B37CC9}"/>
              </c:ext>
            </c:extLst>
          </c:dPt>
          <c:dPt>
            <c:idx val="2"/>
            <c:invertIfNegative val="0"/>
            <c:bubble3D val="0"/>
            <c:spPr>
              <a:solidFill>
                <a:srgbClr val="2283B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2401-F64D-BFE7-6ABBD1B37CC9}"/>
              </c:ext>
            </c:extLst>
          </c:dPt>
          <c:dPt>
            <c:idx val="3"/>
            <c:invertIfNegative val="0"/>
            <c:bubble3D val="0"/>
            <c:spPr>
              <a:solidFill>
                <a:srgbClr val="2283B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401-F64D-BFE7-6ABBD1B37CC9}"/>
              </c:ext>
            </c:extLst>
          </c:dPt>
          <c:dPt>
            <c:idx val="4"/>
            <c:invertIfNegative val="0"/>
            <c:bubble3D val="0"/>
            <c:spPr>
              <a:solidFill>
                <a:srgbClr val="2283B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2401-F64D-BFE7-6ABBD1B37CC9}"/>
              </c:ext>
            </c:extLst>
          </c:dPt>
          <c:dPt>
            <c:idx val="5"/>
            <c:invertIfNegative val="0"/>
            <c:bubble3D val="0"/>
            <c:spPr>
              <a:solidFill>
                <a:srgbClr val="2283B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401-F64D-BFE7-6ABBD1B37CC9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401-F64D-BFE7-6ABBD1B37CC9}"/>
              </c:ext>
            </c:extLst>
          </c:dPt>
          <c:dPt>
            <c:idx val="7"/>
            <c:invertIfNegative val="0"/>
            <c:bubble3D val="0"/>
            <c:spPr>
              <a:solidFill>
                <a:srgbClr val="2283B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2401-F64D-BFE7-6ABBD1B37CC9}"/>
              </c:ext>
            </c:extLst>
          </c:dPt>
          <c:dPt>
            <c:idx val="8"/>
            <c:invertIfNegative val="0"/>
            <c:bubble3D val="0"/>
            <c:spPr>
              <a:solidFill>
                <a:srgbClr val="2283B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401-F64D-BFE7-6ABBD1B37CC9}"/>
              </c:ext>
            </c:extLst>
          </c:dPt>
          <c:dPt>
            <c:idx val="9"/>
            <c:invertIfNegative val="0"/>
            <c:bubble3D val="0"/>
            <c:spPr>
              <a:solidFill>
                <a:srgbClr val="2283B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2401-F64D-BFE7-6ABBD1B37CC9}"/>
              </c:ext>
            </c:extLst>
          </c:dPt>
          <c:dPt>
            <c:idx val="10"/>
            <c:invertIfNegative val="0"/>
            <c:bubble3D val="0"/>
            <c:spPr>
              <a:solidFill>
                <a:srgbClr val="2283B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401-F64D-BFE7-6ABBD1B37CC9}"/>
              </c:ext>
            </c:extLst>
          </c:dPt>
          <c:cat>
            <c:strRef>
              <c:f>Hoja1!$A$2:$A$12</c:f>
              <c:strCache>
                <c:ptCount val="11"/>
                <c:pt idx="0">
                  <c:v>Canada </c:v>
                </c:pt>
                <c:pt idx="1">
                  <c:v>Brazil</c:v>
                </c:pt>
                <c:pt idx="2">
                  <c:v>Italy</c:v>
                </c:pt>
                <c:pt idx="3">
                  <c:v>France</c:v>
                </c:pt>
                <c:pt idx="4">
                  <c:v>India</c:v>
                </c:pt>
                <c:pt idx="5">
                  <c:v>United Kingdom</c:v>
                </c:pt>
                <c:pt idx="6">
                  <c:v>U.S. Latinos</c:v>
                </c:pt>
                <c:pt idx="7">
                  <c:v>Germany</c:v>
                </c:pt>
                <c:pt idx="8">
                  <c:v>Japan</c:v>
                </c:pt>
                <c:pt idx="9">
                  <c:v>China</c:v>
                </c:pt>
                <c:pt idx="10">
                  <c:v>United States</c:v>
                </c:pt>
              </c:strCache>
            </c:strRef>
          </c:cat>
          <c:val>
            <c:numRef>
              <c:f>Hoja1!$B$2:$B$12</c:f>
              <c:numCache>
                <c:formatCode>General</c:formatCode>
                <c:ptCount val="11"/>
                <c:pt idx="0">
                  <c:v>1.7</c:v>
                </c:pt>
                <c:pt idx="1">
                  <c:v>1.9</c:v>
                </c:pt>
                <c:pt idx="2">
                  <c:v>2</c:v>
                </c:pt>
                <c:pt idx="3">
                  <c:v>2.7</c:v>
                </c:pt>
                <c:pt idx="4">
                  <c:v>2.7</c:v>
                </c:pt>
                <c:pt idx="5">
                  <c:v>2.83</c:v>
                </c:pt>
                <c:pt idx="6">
                  <c:v>2.9</c:v>
                </c:pt>
                <c:pt idx="7">
                  <c:v>4</c:v>
                </c:pt>
                <c:pt idx="8">
                  <c:v>5</c:v>
                </c:pt>
                <c:pt idx="9">
                  <c:v>14</c:v>
                </c:pt>
                <c:pt idx="10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01-F64D-BFE7-6ABBD1B37C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44489856"/>
        <c:axId val="144491504"/>
      </c:barChart>
      <c:catAx>
        <c:axId val="1444898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30" b="0" i="0" u="none" strike="noStrike" kern="1200" baseline="0">
                <a:solidFill>
                  <a:srgbClr val="0F457A"/>
                </a:solidFill>
                <a:latin typeface="ITC Avant Garde Std XLt Cn" pitchFamily="34" charset="0"/>
                <a:ea typeface="+mn-ea"/>
                <a:cs typeface="+mn-cs"/>
              </a:defRPr>
            </a:pPr>
            <a:endParaRPr lang="en-US"/>
          </a:p>
        </c:txPr>
        <c:crossAx val="144491504"/>
        <c:crosses val="autoZero"/>
        <c:auto val="1"/>
        <c:lblAlgn val="ctr"/>
        <c:lblOffset val="100"/>
        <c:noMultiLvlLbl val="0"/>
      </c:catAx>
      <c:valAx>
        <c:axId val="1444915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ITC Avant Garde Std XLt Cn" pitchFamily="34" charset="0"/>
                <a:ea typeface="+mn-ea"/>
                <a:cs typeface="+mn-cs"/>
              </a:defRPr>
            </a:pPr>
            <a:endParaRPr lang="en-US"/>
          </a:p>
        </c:txPr>
        <c:crossAx val="144489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Latino Owned Businesses</c:v>
                </c:pt>
              </c:strCache>
            </c:strRef>
          </c:tx>
          <c:spPr>
            <a:solidFill>
              <a:srgbClr val="2283BA"/>
            </a:solidFill>
            <a:ln>
              <a:noFill/>
            </a:ln>
            <a:effectLst/>
          </c:spPr>
          <c:invertIfNegative val="0"/>
          <c:cat>
            <c:strRef>
              <c:f>Hoja1!$A$2:$A$4</c:f>
              <c:strCache>
                <c:ptCount val="3"/>
                <c:pt idx="0">
                  <c:v>Banks</c:v>
                </c:pt>
                <c:pt idx="1">
                  <c:v>Angel Investors</c:v>
                </c:pt>
                <c:pt idx="2">
                  <c:v>Venture Capital and Private Equity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25</c:v>
                </c:pt>
                <c:pt idx="1">
                  <c:v>13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56-7F48-9064-60621344312E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Anglo Owned Businesses</c:v>
                </c:pt>
              </c:strCache>
            </c:strRef>
          </c:tx>
          <c:spPr>
            <a:solidFill>
              <a:srgbClr val="E37026"/>
            </a:solidFill>
            <a:ln>
              <a:noFill/>
            </a:ln>
            <a:effectLst/>
          </c:spPr>
          <c:invertIfNegative val="0"/>
          <c:cat>
            <c:strRef>
              <c:f>Hoja1!$A$2:$A$4</c:f>
              <c:strCache>
                <c:ptCount val="3"/>
                <c:pt idx="0">
                  <c:v>Banks</c:v>
                </c:pt>
                <c:pt idx="1">
                  <c:v>Angel Investors</c:v>
                </c:pt>
                <c:pt idx="2">
                  <c:v>Venture Capital and Private Equity</c:v>
                </c:pt>
              </c:strCache>
            </c:strRef>
          </c:cat>
          <c:val>
            <c:numRef>
              <c:f>Hoja1!$C$2:$C$4</c:f>
              <c:numCache>
                <c:formatCode>General</c:formatCode>
                <c:ptCount val="3"/>
                <c:pt idx="0">
                  <c:v>44</c:v>
                </c:pt>
                <c:pt idx="1">
                  <c:v>40</c:v>
                </c:pt>
                <c:pt idx="2">
                  <c:v>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56-7F48-9064-6062134431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5028016"/>
        <c:axId val="154957552"/>
      </c:barChart>
      <c:catAx>
        <c:axId val="155028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ITC Avant Garde Std XLt Cn" pitchFamily="34" charset="0"/>
                <a:ea typeface="+mn-ea"/>
                <a:cs typeface="+mn-cs"/>
              </a:defRPr>
            </a:pPr>
            <a:endParaRPr lang="en-US"/>
          </a:p>
        </c:txPr>
        <c:crossAx val="154957552"/>
        <c:crosses val="autoZero"/>
        <c:auto val="1"/>
        <c:lblAlgn val="ctr"/>
        <c:lblOffset val="100"/>
        <c:noMultiLvlLbl val="0"/>
      </c:catAx>
      <c:valAx>
        <c:axId val="154957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5028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ITC Avant Garde Std XLt Cn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0" i="0" dirty="0">
                <a:solidFill>
                  <a:srgbClr val="0F457A"/>
                </a:solidFill>
                <a:latin typeface="ITC Avant Garde Std XLt Cn" pitchFamily="34" charset="0"/>
              </a:rPr>
              <a:t>Total Population of Silicon Valley</a:t>
            </a:r>
          </a:p>
        </c:rich>
      </c:tx>
      <c:layout>
        <c:manualLayout>
          <c:xMode val="edge"/>
          <c:yMode val="edge"/>
          <c:x val="0.16384740500693934"/>
          <c:y val="8.15527584776717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rgbClr val="2283BA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7FBD-2B4C-8D94-788F867770CB}"/>
              </c:ext>
            </c:extLst>
          </c:dPt>
          <c:dPt>
            <c:idx val="1"/>
            <c:bubble3D val="0"/>
            <c:spPr>
              <a:solidFill>
                <a:srgbClr val="E3702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7FBD-2B4C-8D94-788F867770CB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spc="0" baseline="0">
                      <a:solidFill>
                        <a:schemeClr val="accent1"/>
                      </a:solidFill>
                      <a:latin typeface="ITC Avant Garde Std XLt Cn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7FBD-2B4C-8D94-788F867770CB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0" i="0" u="none" strike="noStrike" kern="1200" spc="0" baseline="0">
                        <a:solidFill>
                          <a:schemeClr val="accent1"/>
                        </a:solidFill>
                        <a:latin typeface="ITC Avant Garde Std XLt Cn" pitchFamily="34" charset="0"/>
                        <a:ea typeface="+mn-ea"/>
                        <a:cs typeface="+mn-cs"/>
                      </a:defRPr>
                    </a:pPr>
                    <a:r>
                      <a:rPr lang="en-US" dirty="0"/>
                      <a:t>Latinos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spc="0" baseline="0">
                      <a:solidFill>
                        <a:schemeClr val="accent1"/>
                      </a:solidFill>
                      <a:latin typeface="ITC Avant Garde Std XLt Cn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7FBD-2B4C-8D94-788F867770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spc="0" baseline="0">
                    <a:solidFill>
                      <a:schemeClr val="accent1"/>
                    </a:solidFill>
                    <a:latin typeface="ITC Avant Garde Std XLt Cn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Others</c:v>
                </c:pt>
                <c:pt idx="1">
                  <c:v>Hispanics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72</c:v>
                </c:pt>
                <c:pt idx="1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FBD-2B4C-8D94-788F867770CB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ITC Avant Garde Std XLt Cn" pitchFamily="34" charset="0"/>
                <a:ea typeface="+mn-ea"/>
                <a:cs typeface="+mn-cs"/>
              </a:defRPr>
            </a:pPr>
            <a:r>
              <a:rPr lang="en-US" sz="2000" b="0" i="0" dirty="0">
                <a:solidFill>
                  <a:srgbClr val="0F457A"/>
                </a:solidFill>
                <a:latin typeface="ITC Avant Garde Std XLt Cn" pitchFamily="34" charset="0"/>
              </a:rPr>
              <a:t>K-12 Students</a:t>
            </a:r>
          </a:p>
        </c:rich>
      </c:tx>
      <c:layout>
        <c:manualLayout>
          <c:xMode val="edge"/>
          <c:yMode val="edge"/>
          <c:x val="0.32641476793701885"/>
          <c:y val="9.89938343210277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ITC Avant Garde Std XLt Cn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rgbClr val="2283BA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66EC-E44A-AA2D-6EC078DBE00A}"/>
              </c:ext>
            </c:extLst>
          </c:dPt>
          <c:dPt>
            <c:idx val="1"/>
            <c:bubble3D val="0"/>
            <c:spPr>
              <a:solidFill>
                <a:srgbClr val="E3702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66EC-E44A-AA2D-6EC078DBE00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spc="0" baseline="0">
                      <a:solidFill>
                        <a:schemeClr val="accent1"/>
                      </a:solidFill>
                      <a:latin typeface="ITC Avant Garde Std XLt Cn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66EC-E44A-AA2D-6EC078DBE00A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spc="0" baseline="0">
                        <a:solidFill>
                          <a:schemeClr val="accent1"/>
                        </a:solidFill>
                        <a:latin typeface="ITC Avant Garde Std XLt Cn" pitchFamily="34" charset="0"/>
                        <a:ea typeface="+mn-ea"/>
                        <a:cs typeface="+mn-cs"/>
                      </a:defRPr>
                    </a:pPr>
                    <a:r>
                      <a:rPr lang="en-US" dirty="0"/>
                      <a:t>Latinos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spc="0" baseline="0">
                      <a:solidFill>
                        <a:schemeClr val="accent1"/>
                      </a:solidFill>
                      <a:latin typeface="ITC Avant Garde Std XLt Cn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6EC-E44A-AA2D-6EC078DBE00A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Others</c:v>
                </c:pt>
                <c:pt idx="1">
                  <c:v>Hispanics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61</c:v>
                </c:pt>
                <c:pt idx="1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6EC-E44A-AA2D-6EC078DBE00A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8DA666-E808-12FA-9471-4ACD1B60A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2B7DA1-CA2C-F4AA-5373-75FE2454D0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8A0D88-EF43-057D-E0FF-B0E9F22D6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3F55-33DE-AE49-9251-4D456CA75180}" type="datetimeFigureOut">
              <a:rPr lang="es-ES_tradnl" smtClean="0"/>
              <a:t>9/1/23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48AADFD-F66F-E0F0-7DAC-22BFA615A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BB2F4F-1B3F-8D5C-C991-43F7A6447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02EF1-D99E-544F-892C-C287760C4E1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73535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706495-4928-47F0-4EA1-DC0EA52BA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455BA86-8FB3-AE2A-7150-2004554FC4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33006E-AA61-5281-63DE-78E8364A1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3F55-33DE-AE49-9251-4D456CA75180}" type="datetimeFigureOut">
              <a:rPr lang="es-ES_tradnl" smtClean="0"/>
              <a:t>9/1/23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C643FE-8296-3FCF-F16D-ACA97281D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64E8BB-5500-B0F0-9D4B-8714C6224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02EF1-D99E-544F-892C-C287760C4E1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33958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04EFAEE-DF24-B23C-AC4A-EDCCE7EAF2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AF83852-53D7-D7BD-BC31-923DABD9D1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980833-6CEA-2E1F-7A68-414CC443C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3F55-33DE-AE49-9251-4D456CA75180}" type="datetimeFigureOut">
              <a:rPr lang="es-ES_tradnl" smtClean="0"/>
              <a:t>9/1/23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66BEE2C-40F4-2CE6-3C5F-03F59845E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0097F4-3C51-439B-FB28-1F98791B8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02EF1-D99E-544F-892C-C287760C4E1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10504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B57213-E3D8-3EC0-A7F8-479B9734A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B2B4E2-B784-2110-891B-F4F5E8375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D2D55C1-C7E3-8FBE-0C47-6C0CC06B1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3F55-33DE-AE49-9251-4D456CA75180}" type="datetimeFigureOut">
              <a:rPr lang="es-ES_tradnl" smtClean="0"/>
              <a:t>9/1/23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AB8703A-936E-5739-0A0D-643E8D47A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D6836D-809E-720F-0F44-FDA064E8F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02EF1-D99E-544F-892C-C287760C4E1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59581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627757-F30D-1CD8-3028-6985BAB5E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A70BCC7-E78C-90DA-A586-EB91E3872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11A927-E1DC-4079-6F16-5CF9F8EB0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3F55-33DE-AE49-9251-4D456CA75180}" type="datetimeFigureOut">
              <a:rPr lang="es-ES_tradnl" smtClean="0"/>
              <a:t>9/1/23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18AC6C-A7F8-18E1-BBF7-2F7D4163E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5F92B5-61AB-0269-8B93-872935653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02EF1-D99E-544F-892C-C287760C4E1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89461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8159B1-B948-523D-6F7C-3072C26FD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848F61A-96EA-539A-878D-52D5F74526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6958236-5FE8-7B55-0368-3AABB8357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1C41C12-C235-5912-BF33-9D385F74E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3F55-33DE-AE49-9251-4D456CA75180}" type="datetimeFigureOut">
              <a:rPr lang="es-ES_tradnl" smtClean="0"/>
              <a:t>9/1/23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D0C9734-D5F1-B610-7FC4-83D670C70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08CFD5E-7DFD-0C43-1919-F67E6682C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02EF1-D99E-544F-892C-C287760C4E1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26765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4F780C-4597-35B7-6E96-E2C566F60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8AC6E4E-D9FF-6EA7-A764-98E89FAF22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0656455-A9D6-41DC-04DF-66C1041B62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25951E8-C5CA-5ABB-0816-9A7382AA02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2871E65-00CD-FDCC-FB9A-8C3727890B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871676C-69A0-91F9-5D57-5B128C0D2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3F55-33DE-AE49-9251-4D456CA75180}" type="datetimeFigureOut">
              <a:rPr lang="es-ES_tradnl" smtClean="0"/>
              <a:t>9/1/23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20C70E7-51C4-398B-126C-B205EB7E8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5BEEE07-9301-D77A-F2C4-3AF1480C1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02EF1-D99E-544F-892C-C287760C4E1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4269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61748F-22D2-4008-91F2-A6E07D61D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470DB7-7F69-57F0-6141-63E9C619B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3F55-33DE-AE49-9251-4D456CA75180}" type="datetimeFigureOut">
              <a:rPr lang="es-ES_tradnl" smtClean="0"/>
              <a:t>9/1/23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9DD5157-629A-97A5-DF1D-32D033FA0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112C192-9214-8E21-48F7-3A84B5862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02EF1-D99E-544F-892C-C287760C4E1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64916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B353611-4979-6351-D64F-E0CA540AD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3F55-33DE-AE49-9251-4D456CA75180}" type="datetimeFigureOut">
              <a:rPr lang="es-ES_tradnl" smtClean="0"/>
              <a:t>9/1/23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1CAF682-7900-376E-234C-82B646A7F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D94ECF5-3C1B-23C6-0EE8-D3E1A6716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02EF1-D99E-544F-892C-C287760C4E1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10711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2E81CB-6484-873E-AF71-45992BA0C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72891EA-1F40-2126-F5C0-9E9D026B5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80F7E8D-7CD9-3ECF-872A-F5A35303C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1B6014A-8C2E-BF34-D59A-AE86DA917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3F55-33DE-AE49-9251-4D456CA75180}" type="datetimeFigureOut">
              <a:rPr lang="es-ES_tradnl" smtClean="0"/>
              <a:t>9/1/23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ACB52F3-AD3B-AE10-E5EF-3AB21623A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FDF5F82-FF94-5F17-22C9-F1622D239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02EF1-D99E-544F-892C-C287760C4E1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05375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D99B5F-6FBE-7A14-A00B-142291687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7B704BA-39E8-238A-09B9-0A5B951866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17A3349-C040-1124-97AC-1EB4CCB4B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ED1E21C-F051-9903-1C4A-2D425553D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3F55-33DE-AE49-9251-4D456CA75180}" type="datetimeFigureOut">
              <a:rPr lang="es-ES_tradnl" smtClean="0"/>
              <a:t>9/1/23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0628F0-5D54-A9BD-30F4-CFBB5F41E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53676E4-2A47-94E3-82DD-968711D53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02EF1-D99E-544F-892C-C287760C4E1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33921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C45B2B4-8CA1-0667-442F-F8727613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09A61A-D21A-0BE4-D936-92F3DD352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655E01-BE5B-9B9A-7EC4-9FA140C7D2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43F55-33DE-AE49-9251-4D456CA75180}" type="datetimeFigureOut">
              <a:rPr lang="es-ES_tradnl" smtClean="0"/>
              <a:t>9/1/23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6E7B62-1FEC-B888-AB80-7CF0B7FA9D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C5D415-BCBF-5900-C85C-320636B6DB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02EF1-D99E-544F-892C-C287760C4E1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95277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4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5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o 23">
            <a:extLst>
              <a:ext uri="{FF2B5EF4-FFF2-40B4-BE49-F238E27FC236}">
                <a16:creationId xmlns:a16="http://schemas.microsoft.com/office/drawing/2014/main" id="{857370C2-275F-785A-B1BF-5886202B2910}"/>
              </a:ext>
            </a:extLst>
          </p:cNvPr>
          <p:cNvGrpSpPr/>
          <p:nvPr/>
        </p:nvGrpSpPr>
        <p:grpSpPr>
          <a:xfrm>
            <a:off x="11928718" y="1796074"/>
            <a:ext cx="263281" cy="3634629"/>
            <a:chOff x="0" y="0"/>
            <a:chExt cx="263281" cy="3781586"/>
          </a:xfrm>
        </p:grpSpPr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85F2D10C-93AC-CBD3-4B7B-153A0A858057}"/>
                </a:ext>
              </a:extLst>
            </p:cNvPr>
            <p:cNvSpPr/>
            <p:nvPr/>
          </p:nvSpPr>
          <p:spPr>
            <a:xfrm>
              <a:off x="0" y="0"/>
              <a:ext cx="45719" cy="3781586"/>
            </a:xfrm>
            <a:prstGeom prst="rect">
              <a:avLst/>
            </a:prstGeom>
            <a:solidFill>
              <a:srgbClr val="228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D8344108-369B-D942-FEDC-4B341B816E1A}"/>
                </a:ext>
              </a:extLst>
            </p:cNvPr>
            <p:cNvSpPr/>
            <p:nvPr/>
          </p:nvSpPr>
          <p:spPr>
            <a:xfrm>
              <a:off x="72521" y="0"/>
              <a:ext cx="45719" cy="3781586"/>
            </a:xfrm>
            <a:prstGeom prst="rect">
              <a:avLst/>
            </a:prstGeom>
            <a:solidFill>
              <a:srgbClr val="0F45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757AAA51-D7C3-F8F6-AC5A-BC58BE0DA8EC}"/>
                </a:ext>
              </a:extLst>
            </p:cNvPr>
            <p:cNvSpPr/>
            <p:nvPr/>
          </p:nvSpPr>
          <p:spPr>
            <a:xfrm>
              <a:off x="145042" y="0"/>
              <a:ext cx="45719" cy="3781586"/>
            </a:xfrm>
            <a:prstGeom prst="rect">
              <a:avLst/>
            </a:prstGeom>
            <a:solidFill>
              <a:srgbClr val="E37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rgbClr val="55AE5D"/>
                </a:solidFill>
              </a:endParaRPr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22DC8D4B-1EEC-9855-71E5-20A917FF898C}"/>
                </a:ext>
              </a:extLst>
            </p:cNvPr>
            <p:cNvSpPr/>
            <p:nvPr/>
          </p:nvSpPr>
          <p:spPr>
            <a:xfrm>
              <a:off x="217562" y="0"/>
              <a:ext cx="45719" cy="3781586"/>
            </a:xfrm>
            <a:prstGeom prst="rect">
              <a:avLst/>
            </a:prstGeom>
            <a:solidFill>
              <a:srgbClr val="55AE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826CD8EE-5718-0436-59F8-6C2F049AD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822" y="1719292"/>
            <a:ext cx="6394355" cy="1211012"/>
          </a:xfrm>
          <a:prstGeom prst="rect">
            <a:avLst/>
          </a:prstGeom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AB0D2D1D-B7FC-BE62-41CF-F6C5F90D6B9D}"/>
              </a:ext>
            </a:extLst>
          </p:cNvPr>
          <p:cNvGrpSpPr/>
          <p:nvPr/>
        </p:nvGrpSpPr>
        <p:grpSpPr>
          <a:xfrm>
            <a:off x="-46498" y="3781586"/>
            <a:ext cx="12238497" cy="3090105"/>
            <a:chOff x="-46498" y="3781586"/>
            <a:chExt cx="12238497" cy="3090105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52D25033-9544-A6D2-046E-59DD6FF9CC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589" t="35280" r="1192" b="29021"/>
            <a:stretch/>
          </p:blipFill>
          <p:spPr>
            <a:xfrm>
              <a:off x="-46498" y="3927696"/>
              <a:ext cx="12238497" cy="2930302"/>
            </a:xfrm>
            <a:prstGeom prst="rect">
              <a:avLst/>
            </a:prstGeom>
          </p:spPr>
        </p:pic>
        <p:sp>
          <p:nvSpPr>
            <p:cNvPr id="12" name="Rectangle 14">
              <a:extLst>
                <a:ext uri="{FF2B5EF4-FFF2-40B4-BE49-F238E27FC236}">
                  <a16:creationId xmlns:a16="http://schemas.microsoft.com/office/drawing/2014/main" id="{E77EAC83-8222-53BC-3B38-21596B9746E9}"/>
                </a:ext>
              </a:extLst>
            </p:cNvPr>
            <p:cNvSpPr/>
            <p:nvPr/>
          </p:nvSpPr>
          <p:spPr>
            <a:xfrm>
              <a:off x="4773361" y="3781586"/>
              <a:ext cx="124103" cy="30901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chemeClr val="bg1"/>
                </a:solidFill>
                <a:latin typeface="Gill Sans MT" panose="020B0502020104020203"/>
              </a:endParaRPr>
            </a:p>
          </p:txBody>
        </p:sp>
        <p:sp>
          <p:nvSpPr>
            <p:cNvPr id="13" name="Rectangle 14">
              <a:extLst>
                <a:ext uri="{FF2B5EF4-FFF2-40B4-BE49-F238E27FC236}">
                  <a16:creationId xmlns:a16="http://schemas.microsoft.com/office/drawing/2014/main" id="{E3641010-D219-B138-C535-C11277661A29}"/>
                </a:ext>
              </a:extLst>
            </p:cNvPr>
            <p:cNvSpPr/>
            <p:nvPr/>
          </p:nvSpPr>
          <p:spPr>
            <a:xfrm>
              <a:off x="10921257" y="3781586"/>
              <a:ext cx="124103" cy="30901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chemeClr val="bg1"/>
                </a:solidFill>
                <a:latin typeface="Gill Sans MT" panose="020B0502020104020203"/>
              </a:endParaRPr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14EE0D20-D313-5D7D-A541-E0E005E42DF8}"/>
              </a:ext>
            </a:extLst>
          </p:cNvPr>
          <p:cNvGrpSpPr/>
          <p:nvPr/>
        </p:nvGrpSpPr>
        <p:grpSpPr>
          <a:xfrm>
            <a:off x="0" y="0"/>
            <a:ext cx="263281" cy="3634629"/>
            <a:chOff x="0" y="0"/>
            <a:chExt cx="263281" cy="3781586"/>
          </a:xfrm>
        </p:grpSpPr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83AD4A5C-72AA-F3C5-8F1D-D5ECFF19233F}"/>
                </a:ext>
              </a:extLst>
            </p:cNvPr>
            <p:cNvSpPr/>
            <p:nvPr/>
          </p:nvSpPr>
          <p:spPr>
            <a:xfrm>
              <a:off x="0" y="0"/>
              <a:ext cx="45719" cy="3781586"/>
            </a:xfrm>
            <a:prstGeom prst="rect">
              <a:avLst/>
            </a:prstGeom>
            <a:solidFill>
              <a:srgbClr val="228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B6E282A4-C363-C9B3-CB95-7954334B5C22}"/>
                </a:ext>
              </a:extLst>
            </p:cNvPr>
            <p:cNvSpPr/>
            <p:nvPr/>
          </p:nvSpPr>
          <p:spPr>
            <a:xfrm>
              <a:off x="72521" y="0"/>
              <a:ext cx="45719" cy="3781586"/>
            </a:xfrm>
            <a:prstGeom prst="rect">
              <a:avLst/>
            </a:prstGeom>
            <a:solidFill>
              <a:srgbClr val="0F45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C5867D80-689D-1F7B-0613-73115B477623}"/>
                </a:ext>
              </a:extLst>
            </p:cNvPr>
            <p:cNvSpPr/>
            <p:nvPr/>
          </p:nvSpPr>
          <p:spPr>
            <a:xfrm>
              <a:off x="145042" y="0"/>
              <a:ext cx="45719" cy="3781586"/>
            </a:xfrm>
            <a:prstGeom prst="rect">
              <a:avLst/>
            </a:prstGeom>
            <a:solidFill>
              <a:srgbClr val="E37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rgbClr val="55AE5D"/>
                </a:solidFill>
              </a:endParaRPr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2281FB43-FFF7-B7D3-49F1-48ECB1BF22C4}"/>
                </a:ext>
              </a:extLst>
            </p:cNvPr>
            <p:cNvSpPr/>
            <p:nvPr/>
          </p:nvSpPr>
          <p:spPr>
            <a:xfrm>
              <a:off x="217562" y="0"/>
              <a:ext cx="45719" cy="3781586"/>
            </a:xfrm>
            <a:prstGeom prst="rect">
              <a:avLst/>
            </a:prstGeom>
            <a:solidFill>
              <a:srgbClr val="55AE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2" name="Rectangle 19">
            <a:extLst>
              <a:ext uri="{FF2B5EF4-FFF2-40B4-BE49-F238E27FC236}">
                <a16:creationId xmlns:a16="http://schemas.microsoft.com/office/drawing/2014/main" id="{9345DB38-FA82-293D-7A44-28824108C220}"/>
              </a:ext>
            </a:extLst>
          </p:cNvPr>
          <p:cNvSpPr>
            <a:spLocks/>
          </p:cNvSpPr>
          <p:nvPr/>
        </p:nvSpPr>
        <p:spPr bwMode="auto">
          <a:xfrm>
            <a:off x="1650698" y="3166033"/>
            <a:ext cx="898576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ctr" anchorCtr="0">
            <a:spAutoFit/>
          </a:bodyPr>
          <a:lstStyle/>
          <a:p>
            <a:pPr algn="ctr" defTabSz="2286000"/>
            <a:r>
              <a:rPr lang="en-US" sz="4000" b="1" dirty="0">
                <a:solidFill>
                  <a:srgbClr val="55AE5D"/>
                </a:solidFill>
                <a:latin typeface="ITC Avant Garde Std XLt Cn" pitchFamily="34" charset="0"/>
                <a:ea typeface="Montserrat Light" charset="0"/>
                <a:cs typeface="Helvetica" panose="020B0604020202020204" pitchFamily="34" charset="0"/>
                <a:sym typeface="Bebas Neue" charset="0"/>
              </a:rPr>
              <a:t>The Impact of Latino Business</a:t>
            </a:r>
          </a:p>
        </p:txBody>
      </p:sp>
    </p:spTree>
    <p:extLst>
      <p:ext uri="{BB962C8B-B14F-4D97-AF65-F5344CB8AC3E}">
        <p14:creationId xmlns:p14="http://schemas.microsoft.com/office/powerpoint/2010/main" val="448363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2;p17">
            <a:extLst>
              <a:ext uri="{FF2B5EF4-FFF2-40B4-BE49-F238E27FC236}">
                <a16:creationId xmlns:a16="http://schemas.microsoft.com/office/drawing/2014/main" id="{40C44377-C614-1E38-7BA1-8EE12F20CB00}"/>
              </a:ext>
            </a:extLst>
          </p:cNvPr>
          <p:cNvSpPr txBox="1"/>
          <p:nvPr/>
        </p:nvSpPr>
        <p:spPr>
          <a:xfrm>
            <a:off x="158495" y="6368171"/>
            <a:ext cx="4054689" cy="335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-CO" sz="900" dirty="0" err="1">
                <a:solidFill>
                  <a:srgbClr val="2283BA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Source</a:t>
            </a:r>
            <a:r>
              <a:rPr lang="es-CO" sz="900" dirty="0">
                <a:solidFill>
                  <a:srgbClr val="2283BA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: FY21 </a:t>
            </a:r>
            <a:r>
              <a:rPr lang="es-CO" sz="900" dirty="0" err="1">
                <a:solidFill>
                  <a:srgbClr val="2283BA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Department</a:t>
            </a:r>
            <a:r>
              <a:rPr lang="es-CO" sz="900" dirty="0">
                <a:solidFill>
                  <a:srgbClr val="2283BA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es-CO" sz="900" dirty="0" err="1">
                <a:solidFill>
                  <a:srgbClr val="2283BA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of</a:t>
            </a:r>
            <a:r>
              <a:rPr lang="es-CO" sz="900" dirty="0">
                <a:solidFill>
                  <a:srgbClr val="2283BA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es-CO" sz="900" dirty="0" err="1">
                <a:solidFill>
                  <a:srgbClr val="2283BA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Education</a:t>
            </a:r>
            <a:r>
              <a:rPr lang="es-CO" sz="900" dirty="0">
                <a:solidFill>
                  <a:srgbClr val="2283BA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 Budget, IIJA, FY21 SBA Budget, BCG </a:t>
            </a:r>
            <a:r>
              <a:rPr lang="es-CO" sz="900" dirty="0" err="1">
                <a:solidFill>
                  <a:srgbClr val="2283BA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Analysis</a:t>
            </a:r>
            <a:endParaRPr lang="es-CO" sz="900" dirty="0">
              <a:solidFill>
                <a:srgbClr val="2283BA"/>
              </a:solidFill>
              <a:latin typeface="ITC Avant Garde Std XLt Cn" pitchFamily="34" charset="0"/>
              <a:ea typeface="Open Sans"/>
              <a:cs typeface="Open Sans"/>
              <a:sym typeface="Open Sans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BB21825F-72D9-E405-5DE3-1FB2056D7D1C}"/>
              </a:ext>
            </a:extLst>
          </p:cNvPr>
          <p:cNvGrpSpPr/>
          <p:nvPr/>
        </p:nvGrpSpPr>
        <p:grpSpPr>
          <a:xfrm>
            <a:off x="466368" y="321925"/>
            <a:ext cx="5982672" cy="983731"/>
            <a:chOff x="71828" y="-62790"/>
            <a:chExt cx="5982672" cy="983731"/>
          </a:xfrm>
        </p:grpSpPr>
        <p:sp>
          <p:nvSpPr>
            <p:cNvPr id="8" name="Rectangle 13">
              <a:extLst>
                <a:ext uri="{FF2B5EF4-FFF2-40B4-BE49-F238E27FC236}">
                  <a16:creationId xmlns:a16="http://schemas.microsoft.com/office/drawing/2014/main" id="{7355F9EF-F990-D491-39D7-2EA84CA6E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83" y="-62790"/>
              <a:ext cx="5658617" cy="983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137160" rIns="91440" bIns="45720" anchor="t" anchorCtr="0">
              <a:spAutoFit/>
            </a:bodyPr>
            <a:lstStyle/>
            <a:p>
              <a:r>
                <a:rPr lang="en" sz="2000" dirty="0">
                  <a:solidFill>
                    <a:srgbClr val="2283BA"/>
                  </a:solidFill>
                  <a:latin typeface="ITC Avant Garde Std XLt Cn" pitchFamily="34" charset="0"/>
                  <a:ea typeface="Open Sans"/>
                  <a:cs typeface="Open Sans"/>
                  <a:sym typeface="Open Sans"/>
                </a:rPr>
                <a:t>Commitments for</a:t>
              </a:r>
            </a:p>
            <a:p>
              <a:pPr defTabSz="2286000">
                <a:lnSpc>
                  <a:spcPts val="3700"/>
                </a:lnSpc>
              </a:pPr>
              <a:r>
                <a:rPr lang="en-US" sz="4000" dirty="0">
                  <a:solidFill>
                    <a:srgbClr val="1B3864"/>
                  </a:solidFill>
                  <a:latin typeface="ITC Avant Garde Std XLt Cn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Bebas Neue" charset="0"/>
                </a:rPr>
                <a:t>Latino Business Growth</a:t>
              </a:r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AF46197E-9825-A976-6B8E-F39F23A19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28" y="-62790"/>
              <a:ext cx="453839" cy="529099"/>
            </a:xfrm>
            <a:prstGeom prst="rect">
              <a:avLst/>
            </a:prstGeom>
          </p:spPr>
        </p:pic>
      </p:grpSp>
      <p:sp>
        <p:nvSpPr>
          <p:cNvPr id="4" name="Google Shape;132;p17">
            <a:extLst>
              <a:ext uri="{FF2B5EF4-FFF2-40B4-BE49-F238E27FC236}">
                <a16:creationId xmlns:a16="http://schemas.microsoft.com/office/drawing/2014/main" id="{9E7B609C-CE7B-66CC-6B33-DDEFAF09F1A4}"/>
              </a:ext>
            </a:extLst>
          </p:cNvPr>
          <p:cNvSpPr txBox="1"/>
          <p:nvPr/>
        </p:nvSpPr>
        <p:spPr>
          <a:xfrm>
            <a:off x="487680" y="4852269"/>
            <a:ext cx="1080000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dirty="0">
                <a:solidFill>
                  <a:srgbClr val="00294F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$17B</a:t>
            </a:r>
            <a:endParaRPr dirty="0">
              <a:solidFill>
                <a:srgbClr val="00294F"/>
              </a:solidFill>
              <a:latin typeface="ITC Avant Garde Std XLt Cn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132;p17">
            <a:extLst>
              <a:ext uri="{FF2B5EF4-FFF2-40B4-BE49-F238E27FC236}">
                <a16:creationId xmlns:a16="http://schemas.microsoft.com/office/drawing/2014/main" id="{ADB26C9F-3953-6FAF-0F5C-483B7AFD1CD3}"/>
              </a:ext>
            </a:extLst>
          </p:cNvPr>
          <p:cNvSpPr txBox="1"/>
          <p:nvPr/>
        </p:nvSpPr>
        <p:spPr>
          <a:xfrm>
            <a:off x="0" y="1422908"/>
            <a:ext cx="6096000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 b="1" dirty="0">
                <a:solidFill>
                  <a:schemeClr val="accent2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Corporate Investments</a:t>
            </a:r>
            <a:endParaRPr sz="2400" b="1" dirty="0">
              <a:solidFill>
                <a:schemeClr val="accent2"/>
              </a:solidFill>
              <a:latin typeface="ITC Avant Garde Std XLt Cn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6" name="Google Shape;132;p17">
            <a:extLst>
              <a:ext uri="{FF2B5EF4-FFF2-40B4-BE49-F238E27FC236}">
                <a16:creationId xmlns:a16="http://schemas.microsoft.com/office/drawing/2014/main" id="{6946337D-4031-0E13-E46A-C85B3631C720}"/>
              </a:ext>
            </a:extLst>
          </p:cNvPr>
          <p:cNvSpPr txBox="1"/>
          <p:nvPr/>
        </p:nvSpPr>
        <p:spPr>
          <a:xfrm>
            <a:off x="6096000" y="1374140"/>
            <a:ext cx="6096000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 b="1" dirty="0">
                <a:solidFill>
                  <a:schemeClr val="accent2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Government Funding</a:t>
            </a:r>
            <a:endParaRPr sz="2400" b="1" dirty="0">
              <a:solidFill>
                <a:schemeClr val="accent2"/>
              </a:solidFill>
              <a:latin typeface="ITC Avant Garde Std XLt Cn" pitchFamily="34" charset="0"/>
              <a:ea typeface="Open Sans"/>
              <a:cs typeface="Open Sans"/>
              <a:sym typeface="Open Sans"/>
            </a:endParaRP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805854AD-DF34-6D68-F7B2-C934B57A4369}"/>
              </a:ext>
            </a:extLst>
          </p:cNvPr>
          <p:cNvCxnSpPr>
            <a:cxnSpLocks/>
          </p:cNvCxnSpPr>
          <p:nvPr/>
        </p:nvCxnSpPr>
        <p:spPr>
          <a:xfrm>
            <a:off x="487680" y="2603351"/>
            <a:ext cx="1080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CA889759-9051-F615-480D-7DA43CE7063D}"/>
              </a:ext>
            </a:extLst>
          </p:cNvPr>
          <p:cNvCxnSpPr>
            <a:cxnSpLocks/>
          </p:cNvCxnSpPr>
          <p:nvPr/>
        </p:nvCxnSpPr>
        <p:spPr>
          <a:xfrm>
            <a:off x="487680" y="3523847"/>
            <a:ext cx="1080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6FC65A0D-9461-EEE0-CC17-B9298995822F}"/>
              </a:ext>
            </a:extLst>
          </p:cNvPr>
          <p:cNvCxnSpPr>
            <a:cxnSpLocks/>
          </p:cNvCxnSpPr>
          <p:nvPr/>
        </p:nvCxnSpPr>
        <p:spPr>
          <a:xfrm>
            <a:off x="487680" y="4474823"/>
            <a:ext cx="1080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E9E24C2A-953E-A49B-DE00-87E86A5370EB}"/>
              </a:ext>
            </a:extLst>
          </p:cNvPr>
          <p:cNvCxnSpPr>
            <a:cxnSpLocks/>
          </p:cNvCxnSpPr>
          <p:nvPr/>
        </p:nvCxnSpPr>
        <p:spPr>
          <a:xfrm>
            <a:off x="487680" y="5395319"/>
            <a:ext cx="1080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Google Shape;132;p17">
            <a:extLst>
              <a:ext uri="{FF2B5EF4-FFF2-40B4-BE49-F238E27FC236}">
                <a16:creationId xmlns:a16="http://schemas.microsoft.com/office/drawing/2014/main" id="{70426957-DF9E-E851-FF10-E1FA56B68C30}"/>
              </a:ext>
            </a:extLst>
          </p:cNvPr>
          <p:cNvSpPr txBox="1"/>
          <p:nvPr/>
        </p:nvSpPr>
        <p:spPr>
          <a:xfrm>
            <a:off x="1567680" y="2009416"/>
            <a:ext cx="4162560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dirty="0">
                <a:solidFill>
                  <a:srgbClr val="00294F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Supporting HBE/MWBE entrepreneurship and supplier diversity</a:t>
            </a:r>
            <a:endParaRPr dirty="0">
              <a:solidFill>
                <a:srgbClr val="00294F"/>
              </a:solidFill>
              <a:latin typeface="ITC Avant Garde Std XLt Cn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15" name="Google Shape;132;p17">
            <a:extLst>
              <a:ext uri="{FF2B5EF4-FFF2-40B4-BE49-F238E27FC236}">
                <a16:creationId xmlns:a16="http://schemas.microsoft.com/office/drawing/2014/main" id="{B875B42D-DBEA-988F-F3BD-C404C6B70AFD}"/>
              </a:ext>
            </a:extLst>
          </p:cNvPr>
          <p:cNvSpPr txBox="1"/>
          <p:nvPr/>
        </p:nvSpPr>
        <p:spPr>
          <a:xfrm>
            <a:off x="1567680" y="3044419"/>
            <a:ext cx="4162560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dirty="0">
                <a:solidFill>
                  <a:srgbClr val="00294F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Supporting access to capital</a:t>
            </a:r>
            <a:endParaRPr dirty="0">
              <a:solidFill>
                <a:srgbClr val="00294F"/>
              </a:solidFill>
              <a:latin typeface="ITC Avant Garde Std XLt Cn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16" name="Google Shape;132;p17">
            <a:extLst>
              <a:ext uri="{FF2B5EF4-FFF2-40B4-BE49-F238E27FC236}">
                <a16:creationId xmlns:a16="http://schemas.microsoft.com/office/drawing/2014/main" id="{30DC76E6-4021-B0CC-61C8-FB252216CC7B}"/>
              </a:ext>
            </a:extLst>
          </p:cNvPr>
          <p:cNvSpPr txBox="1"/>
          <p:nvPr/>
        </p:nvSpPr>
        <p:spPr>
          <a:xfrm>
            <a:off x="1567680" y="3864726"/>
            <a:ext cx="4162560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dirty="0">
                <a:solidFill>
                  <a:srgbClr val="00294F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Supporting education and workforce development</a:t>
            </a:r>
            <a:endParaRPr dirty="0">
              <a:solidFill>
                <a:srgbClr val="00294F"/>
              </a:solidFill>
              <a:latin typeface="ITC Avant Garde Std XLt Cn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19" name="Google Shape;132;p17">
            <a:extLst>
              <a:ext uri="{FF2B5EF4-FFF2-40B4-BE49-F238E27FC236}">
                <a16:creationId xmlns:a16="http://schemas.microsoft.com/office/drawing/2014/main" id="{D45578B6-E1C1-1ED9-28D0-4A81CB8203C4}"/>
              </a:ext>
            </a:extLst>
          </p:cNvPr>
          <p:cNvSpPr txBox="1"/>
          <p:nvPr/>
        </p:nvSpPr>
        <p:spPr>
          <a:xfrm>
            <a:off x="1567680" y="4888027"/>
            <a:ext cx="4162560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dirty="0">
                <a:solidFill>
                  <a:srgbClr val="00294F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Supporting digital access</a:t>
            </a:r>
            <a:endParaRPr dirty="0">
              <a:solidFill>
                <a:srgbClr val="00294F"/>
              </a:solidFill>
              <a:latin typeface="ITC Avant Garde Std XLt Cn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20" name="Google Shape;132;p17">
            <a:extLst>
              <a:ext uri="{FF2B5EF4-FFF2-40B4-BE49-F238E27FC236}">
                <a16:creationId xmlns:a16="http://schemas.microsoft.com/office/drawing/2014/main" id="{DF795487-F8CA-9D3A-F323-81C1696E711D}"/>
              </a:ext>
            </a:extLst>
          </p:cNvPr>
          <p:cNvSpPr txBox="1"/>
          <p:nvPr/>
        </p:nvSpPr>
        <p:spPr>
          <a:xfrm>
            <a:off x="487680" y="2125669"/>
            <a:ext cx="1080000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dirty="0">
                <a:solidFill>
                  <a:srgbClr val="00294F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$14B</a:t>
            </a:r>
            <a:endParaRPr dirty="0">
              <a:solidFill>
                <a:srgbClr val="00294F"/>
              </a:solidFill>
              <a:latin typeface="ITC Avant Garde Std XLt Cn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21" name="Google Shape;132;p17">
            <a:extLst>
              <a:ext uri="{FF2B5EF4-FFF2-40B4-BE49-F238E27FC236}">
                <a16:creationId xmlns:a16="http://schemas.microsoft.com/office/drawing/2014/main" id="{7441C467-A357-D622-D433-5841CF97DD82}"/>
              </a:ext>
            </a:extLst>
          </p:cNvPr>
          <p:cNvSpPr txBox="1"/>
          <p:nvPr/>
        </p:nvSpPr>
        <p:spPr>
          <a:xfrm>
            <a:off x="487680" y="2996959"/>
            <a:ext cx="1080000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dirty="0">
                <a:solidFill>
                  <a:srgbClr val="00294F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$72B</a:t>
            </a:r>
            <a:endParaRPr dirty="0">
              <a:solidFill>
                <a:srgbClr val="00294F"/>
              </a:solidFill>
              <a:latin typeface="ITC Avant Garde Std XLt Cn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23" name="Google Shape;132;p17">
            <a:extLst>
              <a:ext uri="{FF2B5EF4-FFF2-40B4-BE49-F238E27FC236}">
                <a16:creationId xmlns:a16="http://schemas.microsoft.com/office/drawing/2014/main" id="{55E523C2-E331-0410-2D26-D0794BE0AB10}"/>
              </a:ext>
            </a:extLst>
          </p:cNvPr>
          <p:cNvSpPr txBox="1"/>
          <p:nvPr/>
        </p:nvSpPr>
        <p:spPr>
          <a:xfrm>
            <a:off x="487680" y="3917455"/>
            <a:ext cx="1080000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dirty="0">
                <a:solidFill>
                  <a:srgbClr val="00294F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$1B</a:t>
            </a:r>
            <a:endParaRPr dirty="0">
              <a:solidFill>
                <a:srgbClr val="00294F"/>
              </a:solidFill>
              <a:latin typeface="ITC Avant Garde Std XLt Cn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26" name="Google Shape;132;p17">
            <a:extLst>
              <a:ext uri="{FF2B5EF4-FFF2-40B4-BE49-F238E27FC236}">
                <a16:creationId xmlns:a16="http://schemas.microsoft.com/office/drawing/2014/main" id="{F459B1FD-023A-180C-2609-DA7EC2BDF3FA}"/>
              </a:ext>
            </a:extLst>
          </p:cNvPr>
          <p:cNvSpPr txBox="1"/>
          <p:nvPr/>
        </p:nvSpPr>
        <p:spPr>
          <a:xfrm>
            <a:off x="487680" y="5697054"/>
            <a:ext cx="1080000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b="1" dirty="0">
                <a:solidFill>
                  <a:srgbClr val="00294F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$104B</a:t>
            </a:r>
            <a:endParaRPr b="1" dirty="0">
              <a:solidFill>
                <a:srgbClr val="00294F"/>
              </a:solidFill>
              <a:latin typeface="ITC Avant Garde Std XLt Cn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46" name="Google Shape;132;p17">
            <a:extLst>
              <a:ext uri="{FF2B5EF4-FFF2-40B4-BE49-F238E27FC236}">
                <a16:creationId xmlns:a16="http://schemas.microsoft.com/office/drawing/2014/main" id="{A3857089-54DD-56C8-414A-611BDEBDABFF}"/>
              </a:ext>
            </a:extLst>
          </p:cNvPr>
          <p:cNvSpPr txBox="1"/>
          <p:nvPr/>
        </p:nvSpPr>
        <p:spPr>
          <a:xfrm>
            <a:off x="1567680" y="5708428"/>
            <a:ext cx="4162560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b="1" dirty="0">
                <a:solidFill>
                  <a:srgbClr val="00294F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TOTAL</a:t>
            </a:r>
            <a:endParaRPr b="1" dirty="0">
              <a:solidFill>
                <a:srgbClr val="00294F"/>
              </a:solidFill>
              <a:latin typeface="ITC Avant Garde Std XLt Cn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47" name="Google Shape;132;p17">
            <a:extLst>
              <a:ext uri="{FF2B5EF4-FFF2-40B4-BE49-F238E27FC236}">
                <a16:creationId xmlns:a16="http://schemas.microsoft.com/office/drawing/2014/main" id="{0286BE86-7526-3DC1-4763-F1A7CD4D1FC0}"/>
              </a:ext>
            </a:extLst>
          </p:cNvPr>
          <p:cNvSpPr txBox="1"/>
          <p:nvPr/>
        </p:nvSpPr>
        <p:spPr>
          <a:xfrm>
            <a:off x="6449040" y="4850961"/>
            <a:ext cx="1080000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dirty="0">
                <a:solidFill>
                  <a:srgbClr val="00294F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$64.5B</a:t>
            </a:r>
            <a:endParaRPr dirty="0">
              <a:solidFill>
                <a:srgbClr val="00294F"/>
              </a:solidFill>
              <a:latin typeface="ITC Avant Garde Std XLt Cn" pitchFamily="34" charset="0"/>
              <a:ea typeface="Open Sans"/>
              <a:cs typeface="Open Sans"/>
              <a:sym typeface="Open Sans"/>
            </a:endParaRPr>
          </a:p>
        </p:txBody>
      </p:sp>
      <p:cxnSp>
        <p:nvCxnSpPr>
          <p:cNvPr id="48" name="Conector recto 47">
            <a:extLst>
              <a:ext uri="{FF2B5EF4-FFF2-40B4-BE49-F238E27FC236}">
                <a16:creationId xmlns:a16="http://schemas.microsoft.com/office/drawing/2014/main" id="{14482899-D8CE-73A3-79B5-65C5A58E82B5}"/>
              </a:ext>
            </a:extLst>
          </p:cNvPr>
          <p:cNvCxnSpPr>
            <a:cxnSpLocks/>
          </p:cNvCxnSpPr>
          <p:nvPr/>
        </p:nvCxnSpPr>
        <p:spPr>
          <a:xfrm>
            <a:off x="6449040" y="2602043"/>
            <a:ext cx="1080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Conector recto 48">
            <a:extLst>
              <a:ext uri="{FF2B5EF4-FFF2-40B4-BE49-F238E27FC236}">
                <a16:creationId xmlns:a16="http://schemas.microsoft.com/office/drawing/2014/main" id="{410D4A47-1163-79D2-9C86-CD30EF6698CC}"/>
              </a:ext>
            </a:extLst>
          </p:cNvPr>
          <p:cNvCxnSpPr>
            <a:cxnSpLocks/>
          </p:cNvCxnSpPr>
          <p:nvPr/>
        </p:nvCxnSpPr>
        <p:spPr>
          <a:xfrm>
            <a:off x="6449040" y="3522539"/>
            <a:ext cx="1080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D47E1E6F-9D34-378C-90EA-48E32A5B6D64}"/>
              </a:ext>
            </a:extLst>
          </p:cNvPr>
          <p:cNvCxnSpPr>
            <a:cxnSpLocks/>
          </p:cNvCxnSpPr>
          <p:nvPr/>
        </p:nvCxnSpPr>
        <p:spPr>
          <a:xfrm>
            <a:off x="6449040" y="4473515"/>
            <a:ext cx="1080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0430DDCF-87CF-7BE5-35B2-876E6362AC6E}"/>
              </a:ext>
            </a:extLst>
          </p:cNvPr>
          <p:cNvCxnSpPr>
            <a:cxnSpLocks/>
          </p:cNvCxnSpPr>
          <p:nvPr/>
        </p:nvCxnSpPr>
        <p:spPr>
          <a:xfrm>
            <a:off x="6449040" y="5394011"/>
            <a:ext cx="1080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2" name="Google Shape;132;p17">
            <a:extLst>
              <a:ext uri="{FF2B5EF4-FFF2-40B4-BE49-F238E27FC236}">
                <a16:creationId xmlns:a16="http://schemas.microsoft.com/office/drawing/2014/main" id="{50F66E8C-FECC-2B3F-4B51-684C012888E7}"/>
              </a:ext>
            </a:extLst>
          </p:cNvPr>
          <p:cNvSpPr txBox="1"/>
          <p:nvPr/>
        </p:nvSpPr>
        <p:spPr>
          <a:xfrm>
            <a:off x="7529040" y="2008108"/>
            <a:ext cx="4162560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dirty="0">
                <a:solidFill>
                  <a:srgbClr val="00294F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HBE/MWBE entrepreneurship and supplier diversity</a:t>
            </a:r>
            <a:endParaRPr dirty="0">
              <a:solidFill>
                <a:srgbClr val="00294F"/>
              </a:solidFill>
              <a:latin typeface="ITC Avant Garde Std XLt Cn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53" name="Google Shape;132;p17">
            <a:extLst>
              <a:ext uri="{FF2B5EF4-FFF2-40B4-BE49-F238E27FC236}">
                <a16:creationId xmlns:a16="http://schemas.microsoft.com/office/drawing/2014/main" id="{E7D9EDA6-BF9F-3C74-3252-A7729AB9D881}"/>
              </a:ext>
            </a:extLst>
          </p:cNvPr>
          <p:cNvSpPr txBox="1"/>
          <p:nvPr/>
        </p:nvSpPr>
        <p:spPr>
          <a:xfrm>
            <a:off x="7529040" y="3043111"/>
            <a:ext cx="4162560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dirty="0">
                <a:solidFill>
                  <a:srgbClr val="00294F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Access to capital</a:t>
            </a:r>
            <a:endParaRPr dirty="0">
              <a:solidFill>
                <a:srgbClr val="00294F"/>
              </a:solidFill>
              <a:latin typeface="ITC Avant Garde Std XLt Cn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54" name="Google Shape;132;p17">
            <a:extLst>
              <a:ext uri="{FF2B5EF4-FFF2-40B4-BE49-F238E27FC236}">
                <a16:creationId xmlns:a16="http://schemas.microsoft.com/office/drawing/2014/main" id="{E92C7E0D-26E6-FD73-B2AA-C1B5740CA9B2}"/>
              </a:ext>
            </a:extLst>
          </p:cNvPr>
          <p:cNvSpPr txBox="1"/>
          <p:nvPr/>
        </p:nvSpPr>
        <p:spPr>
          <a:xfrm>
            <a:off x="7626576" y="3863418"/>
            <a:ext cx="4162560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dirty="0">
                <a:solidFill>
                  <a:srgbClr val="00294F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Education, supporting HBCUs, and workforce development</a:t>
            </a:r>
            <a:endParaRPr dirty="0">
              <a:solidFill>
                <a:srgbClr val="00294F"/>
              </a:solidFill>
              <a:latin typeface="ITC Avant Garde Std XLt Cn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55" name="Google Shape;132;p17">
            <a:extLst>
              <a:ext uri="{FF2B5EF4-FFF2-40B4-BE49-F238E27FC236}">
                <a16:creationId xmlns:a16="http://schemas.microsoft.com/office/drawing/2014/main" id="{FCC39285-8F98-4562-088A-438667DC014B}"/>
              </a:ext>
            </a:extLst>
          </p:cNvPr>
          <p:cNvSpPr txBox="1"/>
          <p:nvPr/>
        </p:nvSpPr>
        <p:spPr>
          <a:xfrm>
            <a:off x="7529040" y="4886719"/>
            <a:ext cx="4162560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dirty="0">
                <a:solidFill>
                  <a:srgbClr val="00294F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Digital access</a:t>
            </a:r>
            <a:endParaRPr dirty="0">
              <a:solidFill>
                <a:srgbClr val="00294F"/>
              </a:solidFill>
              <a:latin typeface="ITC Avant Garde Std XLt Cn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56" name="Google Shape;132;p17">
            <a:extLst>
              <a:ext uri="{FF2B5EF4-FFF2-40B4-BE49-F238E27FC236}">
                <a16:creationId xmlns:a16="http://schemas.microsoft.com/office/drawing/2014/main" id="{E7D2206F-B0DE-DF58-4668-1CE272F6A63D}"/>
              </a:ext>
            </a:extLst>
          </p:cNvPr>
          <p:cNvSpPr txBox="1"/>
          <p:nvPr/>
        </p:nvSpPr>
        <p:spPr>
          <a:xfrm>
            <a:off x="6449040" y="2124361"/>
            <a:ext cx="1080000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dirty="0">
                <a:solidFill>
                  <a:srgbClr val="00294F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$71.5B</a:t>
            </a:r>
            <a:endParaRPr dirty="0">
              <a:solidFill>
                <a:srgbClr val="00294F"/>
              </a:solidFill>
              <a:latin typeface="ITC Avant Garde Std XLt Cn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57" name="Google Shape;132;p17">
            <a:extLst>
              <a:ext uri="{FF2B5EF4-FFF2-40B4-BE49-F238E27FC236}">
                <a16:creationId xmlns:a16="http://schemas.microsoft.com/office/drawing/2014/main" id="{B4E5CB7D-81FC-D702-C4ED-66794ABD32AC}"/>
              </a:ext>
            </a:extLst>
          </p:cNvPr>
          <p:cNvSpPr txBox="1"/>
          <p:nvPr/>
        </p:nvSpPr>
        <p:spPr>
          <a:xfrm>
            <a:off x="6449040" y="2995651"/>
            <a:ext cx="1080000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dirty="0">
                <a:solidFill>
                  <a:srgbClr val="00294F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$2.1B</a:t>
            </a:r>
            <a:endParaRPr dirty="0">
              <a:solidFill>
                <a:srgbClr val="00294F"/>
              </a:solidFill>
              <a:latin typeface="ITC Avant Garde Std XLt Cn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58" name="Google Shape;132;p17">
            <a:extLst>
              <a:ext uri="{FF2B5EF4-FFF2-40B4-BE49-F238E27FC236}">
                <a16:creationId xmlns:a16="http://schemas.microsoft.com/office/drawing/2014/main" id="{BC7A832B-5B7A-B306-C1C6-1D7B6ECA44BF}"/>
              </a:ext>
            </a:extLst>
          </p:cNvPr>
          <p:cNvSpPr txBox="1"/>
          <p:nvPr/>
        </p:nvSpPr>
        <p:spPr>
          <a:xfrm>
            <a:off x="6449040" y="3916147"/>
            <a:ext cx="1080000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dirty="0">
                <a:solidFill>
                  <a:srgbClr val="00294F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$42.5B</a:t>
            </a:r>
            <a:endParaRPr dirty="0">
              <a:solidFill>
                <a:srgbClr val="00294F"/>
              </a:solidFill>
              <a:latin typeface="ITC Avant Garde Std XLt Cn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59" name="Google Shape;132;p17">
            <a:extLst>
              <a:ext uri="{FF2B5EF4-FFF2-40B4-BE49-F238E27FC236}">
                <a16:creationId xmlns:a16="http://schemas.microsoft.com/office/drawing/2014/main" id="{FCC25FCD-C7BA-F5E3-ED80-0B439511DE73}"/>
              </a:ext>
            </a:extLst>
          </p:cNvPr>
          <p:cNvSpPr txBox="1"/>
          <p:nvPr/>
        </p:nvSpPr>
        <p:spPr>
          <a:xfrm>
            <a:off x="6449040" y="5695746"/>
            <a:ext cx="1237440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b="1" dirty="0">
                <a:solidFill>
                  <a:srgbClr val="00294F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$180.6B</a:t>
            </a:r>
            <a:endParaRPr b="1" dirty="0">
              <a:solidFill>
                <a:srgbClr val="00294F"/>
              </a:solidFill>
              <a:latin typeface="ITC Avant Garde Std XLt Cn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61" name="Google Shape;132;p17">
            <a:extLst>
              <a:ext uri="{FF2B5EF4-FFF2-40B4-BE49-F238E27FC236}">
                <a16:creationId xmlns:a16="http://schemas.microsoft.com/office/drawing/2014/main" id="{EF9E11A8-8932-8899-A6A3-4B27B6187613}"/>
              </a:ext>
            </a:extLst>
          </p:cNvPr>
          <p:cNvSpPr txBox="1"/>
          <p:nvPr/>
        </p:nvSpPr>
        <p:spPr>
          <a:xfrm>
            <a:off x="7529040" y="5707120"/>
            <a:ext cx="4162560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b="1" dirty="0">
                <a:solidFill>
                  <a:srgbClr val="00294F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TOTAL</a:t>
            </a:r>
            <a:endParaRPr b="1" dirty="0">
              <a:solidFill>
                <a:srgbClr val="00294F"/>
              </a:solidFill>
              <a:latin typeface="ITC Avant Garde Std XLt Cn" pitchFamily="34" charset="0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68016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26CD8EE-5718-0436-59F8-6C2F049AD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328" y="3098857"/>
            <a:ext cx="3486424" cy="6602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94F896-B837-0DE4-3E81-E10F29DC911C}"/>
              </a:ext>
            </a:extLst>
          </p:cNvPr>
          <p:cNvSpPr txBox="1"/>
          <p:nvPr/>
        </p:nvSpPr>
        <p:spPr>
          <a:xfrm>
            <a:off x="6957043" y="2736502"/>
            <a:ext cx="251261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Contact:</a:t>
            </a:r>
          </a:p>
          <a:p>
            <a:endParaRPr lang="en-US" sz="15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en-US" sz="1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LeRoy Cavazos-Reyna, MPA</a:t>
            </a:r>
          </a:p>
          <a:p>
            <a:r>
              <a:rPr lang="en-US" sz="1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Founder and CEO</a:t>
            </a:r>
          </a:p>
          <a:p>
            <a:r>
              <a:rPr lang="en-US" sz="1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P: 210-802-2126</a:t>
            </a:r>
          </a:p>
          <a:p>
            <a:r>
              <a:rPr lang="en-US" sz="1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C: 956-844-9628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47F47497-47A0-E077-4CF6-DE28280CCA65}"/>
              </a:ext>
            </a:extLst>
          </p:cNvPr>
          <p:cNvGrpSpPr/>
          <p:nvPr/>
        </p:nvGrpSpPr>
        <p:grpSpPr>
          <a:xfrm>
            <a:off x="12065615" y="3223371"/>
            <a:ext cx="118240" cy="3634629"/>
            <a:chOff x="11928718" y="1796074"/>
            <a:chExt cx="118240" cy="3634629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36C0B8CE-1EBB-4163-FC1A-87DAD790027A}"/>
                </a:ext>
              </a:extLst>
            </p:cNvPr>
            <p:cNvSpPr/>
            <p:nvPr/>
          </p:nvSpPr>
          <p:spPr>
            <a:xfrm>
              <a:off x="11928718" y="1796074"/>
              <a:ext cx="45719" cy="3634629"/>
            </a:xfrm>
            <a:prstGeom prst="rect">
              <a:avLst/>
            </a:prstGeom>
            <a:solidFill>
              <a:srgbClr val="228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1CE79D78-2EEC-8241-A6EE-440C1C2D677A}"/>
                </a:ext>
              </a:extLst>
            </p:cNvPr>
            <p:cNvSpPr/>
            <p:nvPr/>
          </p:nvSpPr>
          <p:spPr>
            <a:xfrm>
              <a:off x="12001239" y="1796074"/>
              <a:ext cx="45719" cy="3634629"/>
            </a:xfrm>
            <a:prstGeom prst="rect">
              <a:avLst/>
            </a:prstGeom>
            <a:solidFill>
              <a:srgbClr val="0F45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1071951F-2CCE-E590-DCF6-3DF76CB8BFAA}"/>
              </a:ext>
            </a:extLst>
          </p:cNvPr>
          <p:cNvGrpSpPr/>
          <p:nvPr/>
        </p:nvGrpSpPr>
        <p:grpSpPr>
          <a:xfrm>
            <a:off x="0" y="-456031"/>
            <a:ext cx="118240" cy="3634629"/>
            <a:chOff x="11928718" y="1796074"/>
            <a:chExt cx="118240" cy="3634629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C095A269-9E5E-8BA5-8CF4-A1B430B2F3C3}"/>
                </a:ext>
              </a:extLst>
            </p:cNvPr>
            <p:cNvSpPr/>
            <p:nvPr/>
          </p:nvSpPr>
          <p:spPr>
            <a:xfrm>
              <a:off x="11928718" y="1796074"/>
              <a:ext cx="45719" cy="3634629"/>
            </a:xfrm>
            <a:prstGeom prst="rect">
              <a:avLst/>
            </a:prstGeom>
            <a:solidFill>
              <a:srgbClr val="228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09F2ADD9-B4A8-C8DD-0007-14A7D9D80CF8}"/>
                </a:ext>
              </a:extLst>
            </p:cNvPr>
            <p:cNvSpPr/>
            <p:nvPr/>
          </p:nvSpPr>
          <p:spPr>
            <a:xfrm>
              <a:off x="12001239" y="1796074"/>
              <a:ext cx="45719" cy="3634629"/>
            </a:xfrm>
            <a:prstGeom prst="rect">
              <a:avLst/>
            </a:prstGeom>
            <a:solidFill>
              <a:srgbClr val="0F45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35E9C778-EE45-EBDB-5E2A-D4BEB526D120}"/>
              </a:ext>
            </a:extLst>
          </p:cNvPr>
          <p:cNvCxnSpPr>
            <a:cxnSpLocks/>
          </p:cNvCxnSpPr>
          <p:nvPr/>
        </p:nvCxnSpPr>
        <p:spPr>
          <a:xfrm>
            <a:off x="6801172" y="2700097"/>
            <a:ext cx="0" cy="1513733"/>
          </a:xfrm>
          <a:prstGeom prst="line">
            <a:avLst/>
          </a:prstGeom>
          <a:ln w="12700">
            <a:solidFill>
              <a:srgbClr val="2283B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457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26CD8EE-5718-0436-59F8-6C2F049AD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788" y="2974343"/>
            <a:ext cx="3486424" cy="6602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7EB35C-9653-C6E7-E1E4-0F14A35E3E44}"/>
              </a:ext>
            </a:extLst>
          </p:cNvPr>
          <p:cNvSpPr txBox="1"/>
          <p:nvPr/>
        </p:nvSpPr>
        <p:spPr>
          <a:xfrm>
            <a:off x="2903107" y="3913771"/>
            <a:ext cx="63857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rgbClr val="0F457A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Because at the end of the day, everything is local.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8A180764-ABA1-F5CF-E44C-87D9352DE769}"/>
              </a:ext>
            </a:extLst>
          </p:cNvPr>
          <p:cNvGrpSpPr/>
          <p:nvPr/>
        </p:nvGrpSpPr>
        <p:grpSpPr>
          <a:xfrm>
            <a:off x="12065615" y="3223371"/>
            <a:ext cx="118240" cy="3634629"/>
            <a:chOff x="11928718" y="1796074"/>
            <a:chExt cx="118240" cy="3634629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B11D8A3D-E518-A188-5841-8384DB12D464}"/>
                </a:ext>
              </a:extLst>
            </p:cNvPr>
            <p:cNvSpPr/>
            <p:nvPr/>
          </p:nvSpPr>
          <p:spPr>
            <a:xfrm>
              <a:off x="11928718" y="1796074"/>
              <a:ext cx="45719" cy="3634629"/>
            </a:xfrm>
            <a:prstGeom prst="rect">
              <a:avLst/>
            </a:prstGeom>
            <a:solidFill>
              <a:srgbClr val="228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C29C887-7E00-EFC8-3112-5250718F09E3}"/>
                </a:ext>
              </a:extLst>
            </p:cNvPr>
            <p:cNvSpPr/>
            <p:nvPr/>
          </p:nvSpPr>
          <p:spPr>
            <a:xfrm>
              <a:off x="12001239" y="1796074"/>
              <a:ext cx="45719" cy="3634629"/>
            </a:xfrm>
            <a:prstGeom prst="rect">
              <a:avLst/>
            </a:prstGeom>
            <a:solidFill>
              <a:srgbClr val="0F45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59EB85E4-5F30-9EC6-919B-B5C1CB6B16A1}"/>
              </a:ext>
            </a:extLst>
          </p:cNvPr>
          <p:cNvGrpSpPr/>
          <p:nvPr/>
        </p:nvGrpSpPr>
        <p:grpSpPr>
          <a:xfrm>
            <a:off x="0" y="-456031"/>
            <a:ext cx="118240" cy="3634629"/>
            <a:chOff x="11928718" y="1796074"/>
            <a:chExt cx="118240" cy="3634629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F9D8B3D1-C437-0A26-BBA3-60E69177ED03}"/>
                </a:ext>
              </a:extLst>
            </p:cNvPr>
            <p:cNvSpPr/>
            <p:nvPr/>
          </p:nvSpPr>
          <p:spPr>
            <a:xfrm>
              <a:off x="11928718" y="1796074"/>
              <a:ext cx="45719" cy="3634629"/>
            </a:xfrm>
            <a:prstGeom prst="rect">
              <a:avLst/>
            </a:prstGeom>
            <a:solidFill>
              <a:srgbClr val="228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852FBA2A-4114-6627-11A6-10F0D7CAC0DC}"/>
                </a:ext>
              </a:extLst>
            </p:cNvPr>
            <p:cNvSpPr/>
            <p:nvPr/>
          </p:nvSpPr>
          <p:spPr>
            <a:xfrm>
              <a:off x="12001239" y="1796074"/>
              <a:ext cx="45719" cy="3634629"/>
            </a:xfrm>
            <a:prstGeom prst="rect">
              <a:avLst/>
            </a:prstGeom>
            <a:solidFill>
              <a:srgbClr val="0F45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4012843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DE3632B4-D599-8069-9ABB-2AB79C6140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11" t="11739" r="63972" b="35432"/>
          <a:stretch/>
        </p:blipFill>
        <p:spPr>
          <a:xfrm>
            <a:off x="0" y="3019385"/>
            <a:ext cx="1733265" cy="2111031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0E9B9CF7-3D68-78B2-28EE-4263E116EE94}"/>
              </a:ext>
            </a:extLst>
          </p:cNvPr>
          <p:cNvGrpSpPr/>
          <p:nvPr/>
        </p:nvGrpSpPr>
        <p:grpSpPr>
          <a:xfrm>
            <a:off x="510724" y="311733"/>
            <a:ext cx="4346264" cy="1536896"/>
            <a:chOff x="71828" y="165818"/>
            <a:chExt cx="4346264" cy="1536896"/>
          </a:xfrm>
        </p:grpSpPr>
        <p:sp>
          <p:nvSpPr>
            <p:cNvPr id="9" name="Rectangle 13">
              <a:extLst>
                <a:ext uri="{FF2B5EF4-FFF2-40B4-BE49-F238E27FC236}">
                  <a16:creationId xmlns:a16="http://schemas.microsoft.com/office/drawing/2014/main" id="{FE44553B-E70D-6FF7-1677-C0FE2F565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84" y="165818"/>
              <a:ext cx="4022208" cy="1536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137160" rIns="91440" bIns="45720" anchor="t" anchorCtr="0">
              <a:spAutoFit/>
            </a:bodyPr>
            <a:lstStyle/>
            <a:p>
              <a:r>
                <a:rPr lang="en" sz="2400" dirty="0">
                  <a:solidFill>
                    <a:srgbClr val="2283BA"/>
                  </a:solidFill>
                  <a:latin typeface="ITC Avant Garde Std XLt Cn" pitchFamily="34" charset="0"/>
                  <a:ea typeface="Open Sans"/>
                  <a:cs typeface="Open Sans"/>
                  <a:sym typeface="Open Sans"/>
                </a:rPr>
                <a:t>Latino Impact </a:t>
              </a:r>
            </a:p>
            <a:p>
              <a:pPr defTabSz="2286000">
                <a:lnSpc>
                  <a:spcPts val="3700"/>
                </a:lnSpc>
              </a:pPr>
              <a:r>
                <a:rPr lang="en-US" sz="4400" dirty="0">
                  <a:solidFill>
                    <a:srgbClr val="1B3864"/>
                  </a:solidFill>
                  <a:latin typeface="ITC Avant Garde Std XLt Cn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Bebas Neue" charset="0"/>
                </a:rPr>
                <a:t>in the American Economy</a:t>
              </a:r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47A08E05-FA06-536D-6FB9-8E13170CD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28" y="165818"/>
              <a:ext cx="453839" cy="529099"/>
            </a:xfrm>
            <a:prstGeom prst="rect">
              <a:avLst/>
            </a:prstGeom>
          </p:spPr>
        </p:pic>
      </p:grpSp>
      <p:sp>
        <p:nvSpPr>
          <p:cNvPr id="3" name="Google Shape;132;p17">
            <a:extLst>
              <a:ext uri="{FF2B5EF4-FFF2-40B4-BE49-F238E27FC236}">
                <a16:creationId xmlns:a16="http://schemas.microsoft.com/office/drawing/2014/main" id="{B3801797-56CF-FCB5-BBF2-691F05681814}"/>
              </a:ext>
            </a:extLst>
          </p:cNvPr>
          <p:cNvSpPr txBox="1"/>
          <p:nvPr/>
        </p:nvSpPr>
        <p:spPr>
          <a:xfrm>
            <a:off x="3862969" y="1381609"/>
            <a:ext cx="6500232" cy="1177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 b="1" dirty="0">
                <a:solidFill>
                  <a:srgbClr val="2283BA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Today, Latinos comprise almost 19% of the entire United States population. </a:t>
            </a:r>
          </a:p>
          <a:p>
            <a:endParaRPr lang="en" sz="1600" b="1" dirty="0">
              <a:latin typeface="ITC Avant Garde Std XLt Cn" pitchFamily="34" charset="0"/>
              <a:ea typeface="Open Sans"/>
              <a:cs typeface="Open Sans"/>
              <a:sym typeface="Open Sans"/>
            </a:endParaRPr>
          </a:p>
          <a:p>
            <a:r>
              <a:rPr lang="en" sz="1600" b="1" dirty="0">
                <a:latin typeface="ITC Avant Garde Std XLt Cn" pitchFamily="34" charset="0"/>
                <a:ea typeface="Open Sans"/>
                <a:cs typeface="Open Sans"/>
                <a:sym typeface="Open Sans"/>
              </a:rPr>
              <a:t>We are expected to keep growing at a far greater rate than any other demographic group in the country. </a:t>
            </a:r>
            <a:endParaRPr sz="1600" b="1" dirty="0">
              <a:latin typeface="ITC Avant Garde Std XLt Cn" pitchFamily="34" charset="0"/>
              <a:ea typeface="Open Sans"/>
              <a:cs typeface="Open Sans"/>
              <a:sym typeface="Open Sans"/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E9921657-2C25-1565-0B50-7841C8F2B4C9}"/>
              </a:ext>
            </a:extLst>
          </p:cNvPr>
          <p:cNvGrpSpPr/>
          <p:nvPr/>
        </p:nvGrpSpPr>
        <p:grpSpPr>
          <a:xfrm>
            <a:off x="2774469" y="3345552"/>
            <a:ext cx="5538216" cy="2779932"/>
            <a:chOff x="2576407" y="3174357"/>
            <a:chExt cx="5538216" cy="2779932"/>
          </a:xfrm>
        </p:grpSpPr>
        <p:graphicFrame>
          <p:nvGraphicFramePr>
            <p:cNvPr id="5" name="Gráfico 4">
              <a:extLst>
                <a:ext uri="{FF2B5EF4-FFF2-40B4-BE49-F238E27FC236}">
                  <a16:creationId xmlns:a16="http://schemas.microsoft.com/office/drawing/2014/main" id="{6EDDAEAF-1712-9F27-6C79-F83876F1765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588443939"/>
                </p:ext>
              </p:extLst>
            </p:nvPr>
          </p:nvGraphicFramePr>
          <p:xfrm>
            <a:off x="2576407" y="3174357"/>
            <a:ext cx="5538216" cy="277993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6" name="Google Shape;132;p17">
              <a:extLst>
                <a:ext uri="{FF2B5EF4-FFF2-40B4-BE49-F238E27FC236}">
                  <a16:creationId xmlns:a16="http://schemas.microsoft.com/office/drawing/2014/main" id="{D748E8BB-F1E8-D3EF-A229-519B6E69DA6A}"/>
                </a:ext>
              </a:extLst>
            </p:cNvPr>
            <p:cNvSpPr txBox="1"/>
            <p:nvPr/>
          </p:nvSpPr>
          <p:spPr>
            <a:xfrm>
              <a:off x="6004261" y="5415389"/>
              <a:ext cx="1364955" cy="371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s-MX" sz="1600" b="1" dirty="0">
                  <a:solidFill>
                    <a:srgbClr val="2283BA"/>
                  </a:solidFill>
                  <a:latin typeface="ITC Avant Garde Std XLt Cn" pitchFamily="34" charset="0"/>
                  <a:ea typeface="Open Sans"/>
                  <a:cs typeface="Open Sans"/>
                  <a:sym typeface="Open Sans"/>
                </a:rPr>
                <a:t>330 million</a:t>
              </a:r>
            </a:p>
          </p:txBody>
        </p:sp>
        <p:sp>
          <p:nvSpPr>
            <p:cNvPr id="7" name="Google Shape;132;p17">
              <a:extLst>
                <a:ext uri="{FF2B5EF4-FFF2-40B4-BE49-F238E27FC236}">
                  <a16:creationId xmlns:a16="http://schemas.microsoft.com/office/drawing/2014/main" id="{3402683F-31A2-68D8-F8AE-FC121E29641B}"/>
                </a:ext>
              </a:extLst>
            </p:cNvPr>
            <p:cNvSpPr txBox="1"/>
            <p:nvPr/>
          </p:nvSpPr>
          <p:spPr>
            <a:xfrm>
              <a:off x="3337114" y="3349938"/>
              <a:ext cx="1396473" cy="465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s-MX" sz="1600" dirty="0">
                  <a:solidFill>
                    <a:schemeClr val="accent2"/>
                  </a:solidFill>
                  <a:latin typeface="ITC Avant Garde Std XLt Cn" pitchFamily="34" charset="0"/>
                  <a:ea typeface="Open Sans"/>
                  <a:cs typeface="Open Sans"/>
                  <a:sym typeface="Open Sans"/>
                </a:rPr>
                <a:t>63.5 million</a:t>
              </a:r>
            </a:p>
          </p:txBody>
        </p:sp>
      </p:grpSp>
      <p:sp>
        <p:nvSpPr>
          <p:cNvPr id="13" name="Google Shape;132;p17">
            <a:extLst>
              <a:ext uri="{FF2B5EF4-FFF2-40B4-BE49-F238E27FC236}">
                <a16:creationId xmlns:a16="http://schemas.microsoft.com/office/drawing/2014/main" id="{921521C7-89DA-1978-E582-7E16D83AEFB4}"/>
              </a:ext>
            </a:extLst>
          </p:cNvPr>
          <p:cNvSpPr txBox="1"/>
          <p:nvPr/>
        </p:nvSpPr>
        <p:spPr>
          <a:xfrm>
            <a:off x="3879096" y="2817155"/>
            <a:ext cx="1955783" cy="353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 b="1" dirty="0">
                <a:solidFill>
                  <a:srgbClr val="2283BA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U.S. Population today</a:t>
            </a:r>
            <a:endParaRPr sz="1600" b="1" dirty="0">
              <a:solidFill>
                <a:srgbClr val="2283BA"/>
              </a:solidFill>
              <a:latin typeface="ITC Avant Garde Std XLt Cn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16" name="Google Shape;132;p17">
            <a:extLst>
              <a:ext uri="{FF2B5EF4-FFF2-40B4-BE49-F238E27FC236}">
                <a16:creationId xmlns:a16="http://schemas.microsoft.com/office/drawing/2014/main" id="{3CDA7E5A-894C-F7B7-3F74-AEE63F66C902}"/>
              </a:ext>
            </a:extLst>
          </p:cNvPr>
          <p:cNvSpPr txBox="1"/>
          <p:nvPr/>
        </p:nvSpPr>
        <p:spPr>
          <a:xfrm>
            <a:off x="8056741" y="2822288"/>
            <a:ext cx="3601385" cy="498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 b="1" dirty="0">
                <a:solidFill>
                  <a:srgbClr val="2283BA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U.S. Population growth in the last 10 years</a:t>
            </a:r>
            <a:endParaRPr sz="1600" b="1" dirty="0">
              <a:solidFill>
                <a:srgbClr val="2283BA"/>
              </a:solidFill>
              <a:latin typeface="ITC Avant Garde Std XLt Cn" pitchFamily="34" charset="0"/>
              <a:ea typeface="Open Sans"/>
              <a:cs typeface="Open Sans"/>
              <a:sym typeface="Open Sans"/>
            </a:endParaRPr>
          </a:p>
        </p:txBody>
      </p:sp>
      <p:grpSp>
        <p:nvGrpSpPr>
          <p:cNvPr id="39" name="Grupo 38">
            <a:extLst>
              <a:ext uri="{FF2B5EF4-FFF2-40B4-BE49-F238E27FC236}">
                <a16:creationId xmlns:a16="http://schemas.microsoft.com/office/drawing/2014/main" id="{9F4AA578-6F4A-2674-EFB7-30AC8DA38C36}"/>
              </a:ext>
            </a:extLst>
          </p:cNvPr>
          <p:cNvGrpSpPr/>
          <p:nvPr/>
        </p:nvGrpSpPr>
        <p:grpSpPr>
          <a:xfrm>
            <a:off x="8654349" y="3490551"/>
            <a:ext cx="2751587" cy="2557612"/>
            <a:chOff x="8654350" y="3596542"/>
            <a:chExt cx="2237554" cy="2557612"/>
          </a:xfrm>
        </p:grpSpPr>
        <p:grpSp>
          <p:nvGrpSpPr>
            <p:cNvPr id="29" name="Grupo 28">
              <a:extLst>
                <a:ext uri="{FF2B5EF4-FFF2-40B4-BE49-F238E27FC236}">
                  <a16:creationId xmlns:a16="http://schemas.microsoft.com/office/drawing/2014/main" id="{E64F094A-526C-6317-E814-D73E354206E9}"/>
                </a:ext>
              </a:extLst>
            </p:cNvPr>
            <p:cNvGrpSpPr/>
            <p:nvPr/>
          </p:nvGrpSpPr>
          <p:grpSpPr>
            <a:xfrm>
              <a:off x="8654351" y="3596542"/>
              <a:ext cx="2237552" cy="2122706"/>
              <a:chOff x="670560" y="3572256"/>
              <a:chExt cx="1244940" cy="1304544"/>
            </a:xfrm>
          </p:grpSpPr>
          <p:cxnSp>
            <p:nvCxnSpPr>
              <p:cNvPr id="30" name="Conector recto 29">
                <a:extLst>
                  <a:ext uri="{FF2B5EF4-FFF2-40B4-BE49-F238E27FC236}">
                    <a16:creationId xmlns:a16="http://schemas.microsoft.com/office/drawing/2014/main" id="{D3C738A1-812A-A45B-3443-370E32D157BF}"/>
                  </a:ext>
                </a:extLst>
              </p:cNvPr>
              <p:cNvCxnSpPr/>
              <p:nvPr/>
            </p:nvCxnSpPr>
            <p:spPr>
              <a:xfrm>
                <a:off x="670560" y="3572256"/>
                <a:ext cx="0" cy="1304544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Conector recto 30">
                <a:extLst>
                  <a:ext uri="{FF2B5EF4-FFF2-40B4-BE49-F238E27FC236}">
                    <a16:creationId xmlns:a16="http://schemas.microsoft.com/office/drawing/2014/main" id="{B256DEFE-8E4A-70AE-8046-7F5C5D58277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0560" y="4876800"/>
                <a:ext cx="124494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Conector recto de flecha 31">
              <a:extLst>
                <a:ext uri="{FF2B5EF4-FFF2-40B4-BE49-F238E27FC236}">
                  <a16:creationId xmlns:a16="http://schemas.microsoft.com/office/drawing/2014/main" id="{B722241A-9F81-0EA9-A989-3ADC9A9828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4350" y="4129160"/>
              <a:ext cx="2237553" cy="72461"/>
            </a:xfrm>
            <a:prstGeom prst="straightConnector1">
              <a:avLst/>
            </a:prstGeom>
            <a:ln>
              <a:solidFill>
                <a:srgbClr val="2283BA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cto de flecha 32">
              <a:extLst>
                <a:ext uri="{FF2B5EF4-FFF2-40B4-BE49-F238E27FC236}">
                  <a16:creationId xmlns:a16="http://schemas.microsoft.com/office/drawing/2014/main" id="{FAE5118D-7812-C6CC-F923-0145B67C37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4350" y="4841509"/>
              <a:ext cx="2237553" cy="583669"/>
            </a:xfrm>
            <a:prstGeom prst="straightConnector1">
              <a:avLst/>
            </a:prstGeom>
            <a:ln>
              <a:solidFill>
                <a:srgbClr val="E37026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5" name="Google Shape;132;p17">
              <a:extLst>
                <a:ext uri="{FF2B5EF4-FFF2-40B4-BE49-F238E27FC236}">
                  <a16:creationId xmlns:a16="http://schemas.microsoft.com/office/drawing/2014/main" id="{01A0C33A-6FF5-B547-4400-7E336D824D91}"/>
                </a:ext>
              </a:extLst>
            </p:cNvPr>
            <p:cNvSpPr txBox="1"/>
            <p:nvPr/>
          </p:nvSpPr>
          <p:spPr>
            <a:xfrm>
              <a:off x="9087907" y="4560185"/>
              <a:ext cx="1472403" cy="4225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s-MX" sz="1600" dirty="0">
                  <a:solidFill>
                    <a:srgbClr val="E37026"/>
                  </a:solidFill>
                  <a:latin typeface="ITC Avant Garde Std XLt Cn" pitchFamily="34" charset="0"/>
                  <a:ea typeface="Open Sans"/>
                  <a:cs typeface="Open Sans"/>
                  <a:sym typeface="Open Sans"/>
                </a:rPr>
                <a:t>23% growth</a:t>
              </a:r>
            </a:p>
          </p:txBody>
        </p:sp>
        <p:sp>
          <p:nvSpPr>
            <p:cNvPr id="36" name="Google Shape;132;p17">
              <a:extLst>
                <a:ext uri="{FF2B5EF4-FFF2-40B4-BE49-F238E27FC236}">
                  <a16:creationId xmlns:a16="http://schemas.microsoft.com/office/drawing/2014/main" id="{51A8986B-8818-CF51-BF99-4EECC2FDA82F}"/>
                </a:ext>
              </a:extLst>
            </p:cNvPr>
            <p:cNvSpPr txBox="1"/>
            <p:nvPr/>
          </p:nvSpPr>
          <p:spPr>
            <a:xfrm>
              <a:off x="9162281" y="3646936"/>
              <a:ext cx="1323654" cy="3763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s-MX" sz="1600" dirty="0">
                  <a:solidFill>
                    <a:srgbClr val="2283BA"/>
                  </a:solidFill>
                  <a:latin typeface="ITC Avant Garde Std XLt Cn" pitchFamily="34" charset="0"/>
                  <a:ea typeface="Open Sans"/>
                  <a:cs typeface="Open Sans"/>
                  <a:sym typeface="Open Sans"/>
                </a:rPr>
                <a:t>4.3% growth</a:t>
              </a:r>
            </a:p>
          </p:txBody>
        </p:sp>
        <p:sp>
          <p:nvSpPr>
            <p:cNvPr id="37" name="Google Shape;132;p17">
              <a:extLst>
                <a:ext uri="{FF2B5EF4-FFF2-40B4-BE49-F238E27FC236}">
                  <a16:creationId xmlns:a16="http://schemas.microsoft.com/office/drawing/2014/main" id="{5D20515A-E7FB-4B4B-FCE7-892BD6C1CDBE}"/>
                </a:ext>
              </a:extLst>
            </p:cNvPr>
            <p:cNvSpPr txBox="1"/>
            <p:nvPr/>
          </p:nvSpPr>
          <p:spPr>
            <a:xfrm>
              <a:off x="9987168" y="5719431"/>
              <a:ext cx="904736" cy="4347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s-MX" sz="1600" dirty="0">
                  <a:solidFill>
                    <a:srgbClr val="E37026"/>
                  </a:solidFill>
                  <a:latin typeface="ITC Avant Garde Std XLt Cn" pitchFamily="34" charset="0"/>
                  <a:ea typeface="Open Sans"/>
                  <a:cs typeface="Open Sans"/>
                  <a:sym typeface="Open Sans"/>
                </a:rPr>
                <a:t>Latino</a:t>
              </a:r>
            </a:p>
          </p:txBody>
        </p:sp>
        <p:sp>
          <p:nvSpPr>
            <p:cNvPr id="38" name="Google Shape;132;p17">
              <a:extLst>
                <a:ext uri="{FF2B5EF4-FFF2-40B4-BE49-F238E27FC236}">
                  <a16:creationId xmlns:a16="http://schemas.microsoft.com/office/drawing/2014/main" id="{A36BD23E-9452-03E3-87BC-908E43861717}"/>
                </a:ext>
              </a:extLst>
            </p:cNvPr>
            <p:cNvSpPr txBox="1"/>
            <p:nvPr/>
          </p:nvSpPr>
          <p:spPr>
            <a:xfrm>
              <a:off x="8754685" y="5719431"/>
              <a:ext cx="904736" cy="4347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s-MX" sz="1600" dirty="0">
                  <a:solidFill>
                    <a:srgbClr val="2283BA"/>
                  </a:solidFill>
                  <a:latin typeface="ITC Avant Garde Std XLt Cn" pitchFamily="34" charset="0"/>
                  <a:ea typeface="Open Sans"/>
                  <a:cs typeface="Open Sans"/>
                  <a:sym typeface="Open Sans"/>
                </a:rPr>
                <a:t>Other</a:t>
              </a:r>
            </a:p>
          </p:txBody>
        </p:sp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227658AB-845B-B9B0-B6F6-F018F5D5A4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016" t="18686" r="36470"/>
          <a:stretch/>
        </p:blipFill>
        <p:spPr>
          <a:xfrm>
            <a:off x="1828799" y="2237362"/>
            <a:ext cx="1733265" cy="3995980"/>
          </a:xfrm>
          <a:prstGeom prst="rect">
            <a:avLst/>
          </a:prstGeom>
        </p:spPr>
      </p:pic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169CDDFA-212E-70AC-7A84-EB2609077446}"/>
              </a:ext>
            </a:extLst>
          </p:cNvPr>
          <p:cNvCxnSpPr/>
          <p:nvPr/>
        </p:nvCxnSpPr>
        <p:spPr>
          <a:xfrm>
            <a:off x="7847635" y="3320894"/>
            <a:ext cx="0" cy="2567765"/>
          </a:xfrm>
          <a:prstGeom prst="line">
            <a:avLst/>
          </a:prstGeom>
          <a:ln w="12700">
            <a:solidFill>
              <a:srgbClr val="2283BA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A49B40E2-B3FC-6495-559D-B30EAD74520B}"/>
              </a:ext>
            </a:extLst>
          </p:cNvPr>
          <p:cNvCxnSpPr>
            <a:cxnSpLocks/>
          </p:cNvCxnSpPr>
          <p:nvPr/>
        </p:nvCxnSpPr>
        <p:spPr>
          <a:xfrm>
            <a:off x="3838773" y="1454734"/>
            <a:ext cx="0" cy="1077282"/>
          </a:xfrm>
          <a:prstGeom prst="line">
            <a:avLst/>
          </a:prstGeom>
          <a:ln w="12700">
            <a:solidFill>
              <a:srgbClr val="2283BA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Google Shape;132;p17">
            <a:extLst>
              <a:ext uri="{FF2B5EF4-FFF2-40B4-BE49-F238E27FC236}">
                <a16:creationId xmlns:a16="http://schemas.microsoft.com/office/drawing/2014/main" id="{144D85F0-293E-2C13-B3FD-31CF0B6AC101}"/>
              </a:ext>
            </a:extLst>
          </p:cNvPr>
          <p:cNvSpPr txBox="1"/>
          <p:nvPr/>
        </p:nvSpPr>
        <p:spPr>
          <a:xfrm>
            <a:off x="158496" y="6480607"/>
            <a:ext cx="1867074" cy="372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900" dirty="0">
                <a:solidFill>
                  <a:srgbClr val="00294F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Sources: U.S. Census Bureau 2020.</a:t>
            </a:r>
            <a:endParaRPr sz="900" dirty="0">
              <a:solidFill>
                <a:srgbClr val="00294F"/>
              </a:solidFill>
              <a:latin typeface="ITC Avant Garde Std XLt Cn" pitchFamily="34" charset="0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009641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0E9B9CF7-3D68-78B2-28EE-4263E116EE94}"/>
              </a:ext>
            </a:extLst>
          </p:cNvPr>
          <p:cNvGrpSpPr/>
          <p:nvPr/>
        </p:nvGrpSpPr>
        <p:grpSpPr>
          <a:xfrm>
            <a:off x="510724" y="311733"/>
            <a:ext cx="4346264" cy="1536896"/>
            <a:chOff x="71828" y="165818"/>
            <a:chExt cx="4346264" cy="1536896"/>
          </a:xfrm>
        </p:grpSpPr>
        <p:sp>
          <p:nvSpPr>
            <p:cNvPr id="9" name="Rectangle 13">
              <a:extLst>
                <a:ext uri="{FF2B5EF4-FFF2-40B4-BE49-F238E27FC236}">
                  <a16:creationId xmlns:a16="http://schemas.microsoft.com/office/drawing/2014/main" id="{FE44553B-E70D-6FF7-1677-C0FE2F565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84" y="165818"/>
              <a:ext cx="4022208" cy="1536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137160" rIns="91440" bIns="45720" anchor="t" anchorCtr="0">
              <a:spAutoFit/>
            </a:bodyPr>
            <a:lstStyle/>
            <a:p>
              <a:r>
                <a:rPr lang="en" sz="2400" dirty="0">
                  <a:solidFill>
                    <a:srgbClr val="2283BA"/>
                  </a:solidFill>
                  <a:latin typeface="ITC Avant Garde Std XLt Cn" pitchFamily="34" charset="0"/>
                  <a:ea typeface="Open Sans"/>
                  <a:cs typeface="Open Sans"/>
                  <a:sym typeface="Open Sans"/>
                </a:rPr>
                <a:t>Latino Impact </a:t>
              </a:r>
            </a:p>
            <a:p>
              <a:pPr defTabSz="2286000">
                <a:lnSpc>
                  <a:spcPts val="3700"/>
                </a:lnSpc>
              </a:pPr>
              <a:r>
                <a:rPr lang="en-US" sz="4400" dirty="0">
                  <a:solidFill>
                    <a:srgbClr val="1B3864"/>
                  </a:solidFill>
                  <a:latin typeface="ITC Avant Garde Std XLt Cn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Bebas Neue" charset="0"/>
                </a:rPr>
                <a:t>in the American Economy</a:t>
              </a:r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47A08E05-FA06-536D-6FB9-8E13170CD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28" y="165818"/>
              <a:ext cx="453839" cy="529099"/>
            </a:xfrm>
            <a:prstGeom prst="rect">
              <a:avLst/>
            </a:prstGeom>
          </p:spPr>
        </p:pic>
      </p:grpSp>
      <p:sp>
        <p:nvSpPr>
          <p:cNvPr id="15" name="Google Shape;132;p17">
            <a:extLst>
              <a:ext uri="{FF2B5EF4-FFF2-40B4-BE49-F238E27FC236}">
                <a16:creationId xmlns:a16="http://schemas.microsoft.com/office/drawing/2014/main" id="{5672DE7D-23C7-8306-7856-454E22D99FDD}"/>
              </a:ext>
            </a:extLst>
          </p:cNvPr>
          <p:cNvSpPr txBox="1"/>
          <p:nvPr/>
        </p:nvSpPr>
        <p:spPr>
          <a:xfrm>
            <a:off x="2460756" y="2043099"/>
            <a:ext cx="7270488" cy="350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 b="1" dirty="0">
                <a:solidFill>
                  <a:srgbClr val="2283BA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1 out of every 5 entrepreneurs in the U.S. is a Latino</a:t>
            </a:r>
            <a:r>
              <a:rPr lang="en" sz="1600" b="1" dirty="0">
                <a:solidFill>
                  <a:srgbClr val="2283BA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.</a:t>
            </a:r>
            <a:endParaRPr sz="1600" b="1" dirty="0">
              <a:solidFill>
                <a:srgbClr val="2283BA"/>
              </a:solidFill>
              <a:latin typeface="ITC Avant Garde Std XLt Cn" pitchFamily="34" charset="0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id="{ADFDD818-7EC3-EBD4-24E8-02C7B0D02A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0833939"/>
              </p:ext>
            </p:extLst>
          </p:nvPr>
        </p:nvGraphicFramePr>
        <p:xfrm>
          <a:off x="510724" y="2695452"/>
          <a:ext cx="5042408" cy="2451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Gráfico 17">
            <a:extLst>
              <a:ext uri="{FF2B5EF4-FFF2-40B4-BE49-F238E27FC236}">
                <a16:creationId xmlns:a16="http://schemas.microsoft.com/office/drawing/2014/main" id="{52D7E0E8-6B83-4AA0-FA15-1105105588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0661717"/>
              </p:ext>
            </p:extLst>
          </p:nvPr>
        </p:nvGraphicFramePr>
        <p:xfrm>
          <a:off x="6379089" y="2695452"/>
          <a:ext cx="5218744" cy="2571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Google Shape;132;p17">
            <a:extLst>
              <a:ext uri="{FF2B5EF4-FFF2-40B4-BE49-F238E27FC236}">
                <a16:creationId xmlns:a16="http://schemas.microsoft.com/office/drawing/2014/main" id="{489F9444-C1E0-DA6A-C044-EE13B09110C9}"/>
              </a:ext>
            </a:extLst>
          </p:cNvPr>
          <p:cNvSpPr txBox="1"/>
          <p:nvPr/>
        </p:nvSpPr>
        <p:spPr>
          <a:xfrm>
            <a:off x="422973" y="5347127"/>
            <a:ext cx="5477256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600" b="1" dirty="0">
                <a:solidFill>
                  <a:srgbClr val="E37026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From 2007 to 2012, Latinos started </a:t>
            </a:r>
            <a:r>
              <a:rPr lang="en" sz="2400" b="1" dirty="0">
                <a:solidFill>
                  <a:srgbClr val="2283BA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86%</a:t>
            </a:r>
            <a:r>
              <a:rPr lang="en" sz="1600" b="1" dirty="0">
                <a:solidFill>
                  <a:srgbClr val="E37026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 </a:t>
            </a:r>
          </a:p>
          <a:p>
            <a:pPr algn="ctr"/>
            <a:r>
              <a:rPr lang="en" sz="1600" b="1" dirty="0">
                <a:solidFill>
                  <a:srgbClr val="E37026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of all new businesses in the United States.</a:t>
            </a:r>
            <a:endParaRPr sz="1600" b="1" dirty="0">
              <a:solidFill>
                <a:srgbClr val="E37026"/>
              </a:solidFill>
              <a:latin typeface="ITC Avant Garde Std XLt Cn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20" name="Google Shape;132;p17">
            <a:extLst>
              <a:ext uri="{FF2B5EF4-FFF2-40B4-BE49-F238E27FC236}">
                <a16:creationId xmlns:a16="http://schemas.microsoft.com/office/drawing/2014/main" id="{C893DDF5-AEDE-2E28-0A36-4F8A33DEDFD0}"/>
              </a:ext>
            </a:extLst>
          </p:cNvPr>
          <p:cNvSpPr txBox="1"/>
          <p:nvPr/>
        </p:nvSpPr>
        <p:spPr>
          <a:xfrm>
            <a:off x="6031993" y="5347127"/>
            <a:ext cx="5477256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600" b="1" dirty="0">
                <a:solidFill>
                  <a:srgbClr val="E37026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From 2020 to 2034, Latinos will represent </a:t>
            </a:r>
            <a:r>
              <a:rPr lang="en" sz="2400" b="1" dirty="0">
                <a:solidFill>
                  <a:srgbClr val="2283BA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75%</a:t>
            </a:r>
            <a:r>
              <a:rPr lang="en" sz="1600" b="1" dirty="0">
                <a:solidFill>
                  <a:srgbClr val="2283BA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 </a:t>
            </a:r>
          </a:p>
          <a:p>
            <a:pPr algn="ctr"/>
            <a:r>
              <a:rPr lang="en" sz="1600" b="1" dirty="0">
                <a:solidFill>
                  <a:srgbClr val="E37026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of the U.S. workforce growth.</a:t>
            </a:r>
            <a:endParaRPr sz="1600" b="1" dirty="0">
              <a:solidFill>
                <a:srgbClr val="E37026"/>
              </a:solidFill>
              <a:latin typeface="ITC Avant Garde Std XLt Cn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21" name="Google Shape;132;p17">
            <a:extLst>
              <a:ext uri="{FF2B5EF4-FFF2-40B4-BE49-F238E27FC236}">
                <a16:creationId xmlns:a16="http://schemas.microsoft.com/office/drawing/2014/main" id="{18361A2F-1AB3-6F4F-38E1-7188F2DBEDDA}"/>
              </a:ext>
            </a:extLst>
          </p:cNvPr>
          <p:cNvSpPr txBox="1"/>
          <p:nvPr/>
        </p:nvSpPr>
        <p:spPr>
          <a:xfrm>
            <a:off x="94489" y="6374152"/>
            <a:ext cx="5937504" cy="503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900" dirty="0">
                <a:solidFill>
                  <a:srgbClr val="00294F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Sources: Latino Donor Collaborative, Pew Research, </a:t>
            </a:r>
            <a:r>
              <a:rPr lang="en" sz="900" dirty="0" err="1">
                <a:solidFill>
                  <a:srgbClr val="00294F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BuzzAngle</a:t>
            </a:r>
            <a:r>
              <a:rPr lang="en" sz="900" dirty="0">
                <a:solidFill>
                  <a:srgbClr val="00294F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. “On the Up And Up: The Rise of Latino-Owned Businesses in the U.S.”, Stanford Business, Latino Entrepreneurship Initiative, 2015.</a:t>
            </a:r>
            <a:endParaRPr sz="900" dirty="0">
              <a:solidFill>
                <a:srgbClr val="00294F"/>
              </a:solidFill>
              <a:latin typeface="ITC Avant Garde Std XLt Cn" pitchFamily="34" charset="0"/>
              <a:ea typeface="Open Sans"/>
              <a:cs typeface="Open Sans"/>
              <a:sym typeface="Open Sans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9C8E930E-3010-9BAC-3B44-1133C7364A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595" r="23998" b="34927"/>
          <a:stretch/>
        </p:blipFill>
        <p:spPr>
          <a:xfrm>
            <a:off x="7905509" y="328608"/>
            <a:ext cx="4286491" cy="1559592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7E170F1E-6E49-8FA3-EA9E-E789D2BBB6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730" t="14473" r="23642" b="41779"/>
          <a:stretch/>
        </p:blipFill>
        <p:spPr>
          <a:xfrm>
            <a:off x="10302182" y="182731"/>
            <a:ext cx="1889818" cy="1860368"/>
          </a:xfrm>
          <a:prstGeom prst="rect">
            <a:avLst/>
          </a:prstGeom>
        </p:spPr>
      </p:pic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74F6813B-16F4-99F6-5E18-6FA01CD61B44}"/>
              </a:ext>
            </a:extLst>
          </p:cNvPr>
          <p:cNvCxnSpPr>
            <a:cxnSpLocks/>
          </p:cNvCxnSpPr>
          <p:nvPr/>
        </p:nvCxnSpPr>
        <p:spPr>
          <a:xfrm>
            <a:off x="6096000" y="2698716"/>
            <a:ext cx="0" cy="3528464"/>
          </a:xfrm>
          <a:prstGeom prst="line">
            <a:avLst/>
          </a:prstGeom>
          <a:ln w="12700">
            <a:solidFill>
              <a:srgbClr val="2283BA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6147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8169BF8E-2F3B-EE5E-A94C-88A4E4518F7A}"/>
              </a:ext>
            </a:extLst>
          </p:cNvPr>
          <p:cNvGrpSpPr/>
          <p:nvPr/>
        </p:nvGrpSpPr>
        <p:grpSpPr>
          <a:xfrm>
            <a:off x="230013" y="2464231"/>
            <a:ext cx="4993801" cy="4393769"/>
            <a:chOff x="632084" y="2464231"/>
            <a:chExt cx="4993801" cy="4393769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F7066B32-7EB1-180D-6946-5284B17BC5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" t="8302" r="37720" b="9260"/>
            <a:stretch/>
          </p:blipFill>
          <p:spPr>
            <a:xfrm>
              <a:off x="632084" y="2586348"/>
              <a:ext cx="4840665" cy="4271652"/>
            </a:xfrm>
            <a:prstGeom prst="rect">
              <a:avLst/>
            </a:prstGeom>
          </p:spPr>
        </p:pic>
        <p:sp>
          <p:nvSpPr>
            <p:cNvPr id="7" name="Rectangle 14">
              <a:extLst>
                <a:ext uri="{FF2B5EF4-FFF2-40B4-BE49-F238E27FC236}">
                  <a16:creationId xmlns:a16="http://schemas.microsoft.com/office/drawing/2014/main" id="{C6FCD7EF-7DDC-73B0-529E-B2D2AE359B23}"/>
                </a:ext>
              </a:extLst>
            </p:cNvPr>
            <p:cNvSpPr/>
            <p:nvPr/>
          </p:nvSpPr>
          <p:spPr>
            <a:xfrm>
              <a:off x="2852382" y="2464231"/>
              <a:ext cx="2773503" cy="3040674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99746D13-D18F-F94F-2EE8-E2D770A3C31F}"/>
              </a:ext>
            </a:extLst>
          </p:cNvPr>
          <p:cNvGrpSpPr/>
          <p:nvPr/>
        </p:nvGrpSpPr>
        <p:grpSpPr>
          <a:xfrm>
            <a:off x="510724" y="311733"/>
            <a:ext cx="4346264" cy="1536896"/>
            <a:chOff x="71828" y="165818"/>
            <a:chExt cx="4346264" cy="1536896"/>
          </a:xfrm>
        </p:grpSpPr>
        <p:sp>
          <p:nvSpPr>
            <p:cNvPr id="10" name="Rectangle 13">
              <a:extLst>
                <a:ext uri="{FF2B5EF4-FFF2-40B4-BE49-F238E27FC236}">
                  <a16:creationId xmlns:a16="http://schemas.microsoft.com/office/drawing/2014/main" id="{E4ADE3D1-E9B5-0308-AF63-94B3ECE0D1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84" y="165818"/>
              <a:ext cx="4022208" cy="1536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137160" rIns="91440" bIns="45720" anchor="t" anchorCtr="0">
              <a:spAutoFit/>
            </a:bodyPr>
            <a:lstStyle/>
            <a:p>
              <a:r>
                <a:rPr lang="en" sz="2400" dirty="0">
                  <a:solidFill>
                    <a:srgbClr val="2283BA"/>
                  </a:solidFill>
                  <a:latin typeface="ITC Avant Garde Std XLt Cn" pitchFamily="34" charset="0"/>
                  <a:ea typeface="Open Sans"/>
                  <a:cs typeface="Open Sans"/>
                  <a:sym typeface="Open Sans"/>
                </a:rPr>
                <a:t>Latino GDP </a:t>
              </a:r>
            </a:p>
            <a:p>
              <a:pPr defTabSz="2286000">
                <a:lnSpc>
                  <a:spcPts val="3700"/>
                </a:lnSpc>
              </a:pPr>
              <a:r>
                <a:rPr lang="en-US" sz="4400" dirty="0">
                  <a:solidFill>
                    <a:srgbClr val="1B3864"/>
                  </a:solidFill>
                  <a:latin typeface="ITC Avant Garde Std XLt Cn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Bebas Neue" charset="0"/>
                </a:rPr>
                <a:t>Compared to rest of the world</a:t>
              </a:r>
            </a:p>
          </p:txBody>
        </p:sp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0A2647DE-FE81-D11B-FC2B-C9D235F06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28" y="165818"/>
              <a:ext cx="453839" cy="529099"/>
            </a:xfrm>
            <a:prstGeom prst="rect">
              <a:avLst/>
            </a:prstGeom>
          </p:spPr>
        </p:pic>
      </p:grpSp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479B42EE-96ED-522F-02AD-334FE01760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3472791"/>
              </p:ext>
            </p:extLst>
          </p:nvPr>
        </p:nvGraphicFramePr>
        <p:xfrm>
          <a:off x="5223814" y="2729853"/>
          <a:ext cx="6336102" cy="345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Google Shape;132;p17">
            <a:extLst>
              <a:ext uri="{FF2B5EF4-FFF2-40B4-BE49-F238E27FC236}">
                <a16:creationId xmlns:a16="http://schemas.microsoft.com/office/drawing/2014/main" id="{B14257B8-CD90-9E04-8A66-9C4D2C81C6DA}"/>
              </a:ext>
            </a:extLst>
          </p:cNvPr>
          <p:cNvSpPr txBox="1"/>
          <p:nvPr/>
        </p:nvSpPr>
        <p:spPr>
          <a:xfrm>
            <a:off x="5070678" y="6470225"/>
            <a:ext cx="3074390" cy="372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900" dirty="0">
                <a:solidFill>
                  <a:srgbClr val="00294F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Sources: Latino Donor Collaborative, International Monetary Fund</a:t>
            </a:r>
            <a:endParaRPr sz="900" dirty="0">
              <a:solidFill>
                <a:srgbClr val="00294F"/>
              </a:solidFill>
              <a:latin typeface="ITC Avant Garde Std XLt Cn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17" name="Google Shape;132;p17">
            <a:extLst>
              <a:ext uri="{FF2B5EF4-FFF2-40B4-BE49-F238E27FC236}">
                <a16:creationId xmlns:a16="http://schemas.microsoft.com/office/drawing/2014/main" id="{686325A0-49F8-3C3D-BAFA-D8CF0494032B}"/>
              </a:ext>
            </a:extLst>
          </p:cNvPr>
          <p:cNvSpPr txBox="1"/>
          <p:nvPr/>
        </p:nvSpPr>
        <p:spPr>
          <a:xfrm>
            <a:off x="6353729" y="2441081"/>
            <a:ext cx="3770000" cy="364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-MX" sz="1600" dirty="0">
                <a:solidFill>
                  <a:srgbClr val="0F457A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Country GDP in $Billions</a:t>
            </a:r>
            <a:endParaRPr lang="es-MX" sz="1600" dirty="0">
              <a:solidFill>
                <a:srgbClr val="FF0000"/>
              </a:solidFill>
              <a:latin typeface="ITC Avant Garde Std XLt Cn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18" name="Google Shape;132;p17">
            <a:extLst>
              <a:ext uri="{FF2B5EF4-FFF2-40B4-BE49-F238E27FC236}">
                <a16:creationId xmlns:a16="http://schemas.microsoft.com/office/drawing/2014/main" id="{6A7032C6-95A6-F285-2EAE-3574562DC934}"/>
              </a:ext>
            </a:extLst>
          </p:cNvPr>
          <p:cNvSpPr txBox="1"/>
          <p:nvPr/>
        </p:nvSpPr>
        <p:spPr>
          <a:xfrm>
            <a:off x="5362710" y="1290194"/>
            <a:ext cx="6585338" cy="838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-MX" sz="2400" b="1" dirty="0">
                <a:solidFill>
                  <a:srgbClr val="2283BA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If Latinos in the U.S. were a separate country, we would be the </a:t>
            </a:r>
            <a:r>
              <a:rPr lang="es-MX" sz="3200" b="1" dirty="0">
                <a:solidFill>
                  <a:srgbClr val="E37026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5th</a:t>
            </a:r>
            <a:r>
              <a:rPr lang="es-MX" sz="2400" b="1" dirty="0">
                <a:solidFill>
                  <a:srgbClr val="2283BA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 largest economy in the world</a:t>
            </a:r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47A4A320-F281-3DCB-470D-317B7E6B7838}"/>
              </a:ext>
            </a:extLst>
          </p:cNvPr>
          <p:cNvCxnSpPr>
            <a:cxnSpLocks/>
          </p:cNvCxnSpPr>
          <p:nvPr/>
        </p:nvCxnSpPr>
        <p:spPr>
          <a:xfrm>
            <a:off x="5362710" y="1385665"/>
            <a:ext cx="0" cy="868101"/>
          </a:xfrm>
          <a:prstGeom prst="line">
            <a:avLst/>
          </a:prstGeom>
          <a:ln w="12700">
            <a:solidFill>
              <a:srgbClr val="2283BA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857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0E9B9CF7-3D68-78B2-28EE-4263E116EE94}"/>
              </a:ext>
            </a:extLst>
          </p:cNvPr>
          <p:cNvGrpSpPr/>
          <p:nvPr/>
        </p:nvGrpSpPr>
        <p:grpSpPr>
          <a:xfrm>
            <a:off x="556304" y="203313"/>
            <a:ext cx="4790480" cy="1062407"/>
            <a:chOff x="71828" y="117690"/>
            <a:chExt cx="4790480" cy="1062407"/>
          </a:xfrm>
        </p:grpSpPr>
        <p:sp>
          <p:nvSpPr>
            <p:cNvPr id="9" name="Rectangle 13">
              <a:extLst>
                <a:ext uri="{FF2B5EF4-FFF2-40B4-BE49-F238E27FC236}">
                  <a16:creationId xmlns:a16="http://schemas.microsoft.com/office/drawing/2014/main" id="{FE44553B-E70D-6FF7-1677-C0FE2F565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83" y="117690"/>
              <a:ext cx="4466425" cy="1062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137160" rIns="91440" bIns="45720" anchor="t" anchorCtr="0">
              <a:spAutoFit/>
            </a:bodyPr>
            <a:lstStyle/>
            <a:p>
              <a:r>
                <a:rPr lang="en" sz="2400" dirty="0">
                  <a:solidFill>
                    <a:srgbClr val="2283BA"/>
                  </a:solidFill>
                  <a:latin typeface="ITC Avant Garde Std XLt Cn" pitchFamily="34" charset="0"/>
                  <a:ea typeface="Open Sans"/>
                  <a:cs typeface="Open Sans"/>
                  <a:sym typeface="Open Sans"/>
                </a:rPr>
                <a:t>The Latino</a:t>
              </a:r>
            </a:p>
            <a:p>
              <a:pPr defTabSz="2286000">
                <a:lnSpc>
                  <a:spcPts val="3700"/>
                </a:lnSpc>
              </a:pPr>
              <a:r>
                <a:rPr lang="en-US" sz="4400" dirty="0">
                  <a:solidFill>
                    <a:srgbClr val="1B3864"/>
                  </a:solidFill>
                  <a:latin typeface="ITC Avant Garde Std XLt Cn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Bebas Neue" charset="0"/>
                </a:rPr>
                <a:t>Growth Opportunity</a:t>
              </a:r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47A08E05-FA06-536D-6FB9-8E13170CD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28" y="165818"/>
              <a:ext cx="453839" cy="529099"/>
            </a:xfrm>
            <a:prstGeom prst="rect">
              <a:avLst/>
            </a:prstGeom>
          </p:spPr>
        </p:pic>
      </p:grpSp>
      <p:sp>
        <p:nvSpPr>
          <p:cNvPr id="4" name="Google Shape;132;p17">
            <a:extLst>
              <a:ext uri="{FF2B5EF4-FFF2-40B4-BE49-F238E27FC236}">
                <a16:creationId xmlns:a16="http://schemas.microsoft.com/office/drawing/2014/main" id="{297A36A2-8E36-017A-FCAC-1B0F9456222E}"/>
              </a:ext>
            </a:extLst>
          </p:cNvPr>
          <p:cNvSpPr txBox="1"/>
          <p:nvPr/>
        </p:nvSpPr>
        <p:spPr>
          <a:xfrm>
            <a:off x="382848" y="1699176"/>
            <a:ext cx="11426304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-MX" sz="2350" b="1" dirty="0">
                <a:solidFill>
                  <a:srgbClr val="2283BA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Latino owned businesses in the United States are tremendously overlooked by investors. 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C84F799D-ED2B-C9F3-FB46-F4727F17ED49}"/>
              </a:ext>
            </a:extLst>
          </p:cNvPr>
          <p:cNvGrpSpPr/>
          <p:nvPr/>
        </p:nvGrpSpPr>
        <p:grpSpPr>
          <a:xfrm>
            <a:off x="1154891" y="3036117"/>
            <a:ext cx="2237552" cy="2122706"/>
            <a:chOff x="670560" y="3572256"/>
            <a:chExt cx="1244940" cy="1304544"/>
          </a:xfrm>
        </p:grpSpPr>
        <p:cxnSp>
          <p:nvCxnSpPr>
            <p:cNvPr id="6" name="Conector recto 5">
              <a:extLst>
                <a:ext uri="{FF2B5EF4-FFF2-40B4-BE49-F238E27FC236}">
                  <a16:creationId xmlns:a16="http://schemas.microsoft.com/office/drawing/2014/main" id="{EB780905-A1D1-5596-4D10-534670274E93}"/>
                </a:ext>
              </a:extLst>
            </p:cNvPr>
            <p:cNvCxnSpPr/>
            <p:nvPr/>
          </p:nvCxnSpPr>
          <p:spPr>
            <a:xfrm>
              <a:off x="670560" y="3572256"/>
              <a:ext cx="0" cy="130454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Conector recto 6">
              <a:extLst>
                <a:ext uri="{FF2B5EF4-FFF2-40B4-BE49-F238E27FC236}">
                  <a16:creationId xmlns:a16="http://schemas.microsoft.com/office/drawing/2014/main" id="{163FC65B-C2E1-DF9A-6DD0-65F9ADB8B9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0560" y="4876800"/>
              <a:ext cx="124494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E136AF20-751D-4453-1BB2-0E2650F76C35}"/>
              </a:ext>
            </a:extLst>
          </p:cNvPr>
          <p:cNvCxnSpPr>
            <a:cxnSpLocks/>
          </p:cNvCxnSpPr>
          <p:nvPr/>
        </p:nvCxnSpPr>
        <p:spPr>
          <a:xfrm flipV="1">
            <a:off x="1154891" y="3965720"/>
            <a:ext cx="2237552" cy="405737"/>
          </a:xfrm>
          <a:prstGeom prst="straightConnector1">
            <a:avLst/>
          </a:prstGeom>
          <a:ln>
            <a:solidFill>
              <a:srgbClr val="2283BA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2827445E-1EF4-FA0B-D044-9D65B5D7D972}"/>
              </a:ext>
            </a:extLst>
          </p:cNvPr>
          <p:cNvCxnSpPr>
            <a:cxnSpLocks/>
          </p:cNvCxnSpPr>
          <p:nvPr/>
        </p:nvCxnSpPr>
        <p:spPr>
          <a:xfrm flipV="1">
            <a:off x="1154890" y="3896830"/>
            <a:ext cx="2237553" cy="217757"/>
          </a:xfrm>
          <a:prstGeom prst="straightConnector1">
            <a:avLst/>
          </a:prstGeom>
          <a:ln>
            <a:solidFill>
              <a:srgbClr val="E37026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Google Shape;132;p17">
            <a:extLst>
              <a:ext uri="{FF2B5EF4-FFF2-40B4-BE49-F238E27FC236}">
                <a16:creationId xmlns:a16="http://schemas.microsoft.com/office/drawing/2014/main" id="{97EA6B08-E763-344E-5F40-1CEB32F0ABE7}"/>
              </a:ext>
            </a:extLst>
          </p:cNvPr>
          <p:cNvSpPr txBox="1"/>
          <p:nvPr/>
        </p:nvSpPr>
        <p:spPr>
          <a:xfrm>
            <a:off x="740497" y="2532665"/>
            <a:ext cx="3770000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-MX" sz="1600" b="1" dirty="0">
                <a:solidFill>
                  <a:srgbClr val="2283BA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Median annual revenue growth</a:t>
            </a:r>
          </a:p>
        </p:txBody>
      </p:sp>
      <p:sp>
        <p:nvSpPr>
          <p:cNvPr id="16" name="Google Shape;132;p17">
            <a:extLst>
              <a:ext uri="{FF2B5EF4-FFF2-40B4-BE49-F238E27FC236}">
                <a16:creationId xmlns:a16="http://schemas.microsoft.com/office/drawing/2014/main" id="{7F1A2433-7B38-D078-71BF-4F4C57F8B164}"/>
              </a:ext>
            </a:extLst>
          </p:cNvPr>
          <p:cNvSpPr txBox="1"/>
          <p:nvPr/>
        </p:nvSpPr>
        <p:spPr>
          <a:xfrm>
            <a:off x="3392443" y="3496638"/>
            <a:ext cx="1151861" cy="45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-MX" sz="1600" dirty="0">
                <a:solidFill>
                  <a:srgbClr val="E37026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7% growth</a:t>
            </a:r>
          </a:p>
        </p:txBody>
      </p:sp>
      <p:sp>
        <p:nvSpPr>
          <p:cNvPr id="24" name="Google Shape;132;p17">
            <a:extLst>
              <a:ext uri="{FF2B5EF4-FFF2-40B4-BE49-F238E27FC236}">
                <a16:creationId xmlns:a16="http://schemas.microsoft.com/office/drawing/2014/main" id="{E886B906-392D-AD45-B1A4-281CE2309262}"/>
              </a:ext>
            </a:extLst>
          </p:cNvPr>
          <p:cNvSpPr txBox="1"/>
          <p:nvPr/>
        </p:nvSpPr>
        <p:spPr>
          <a:xfrm>
            <a:off x="3351596" y="3825581"/>
            <a:ext cx="1233556" cy="459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-MX" sz="1600" dirty="0">
                <a:solidFill>
                  <a:srgbClr val="2283BA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10% growth</a:t>
            </a:r>
          </a:p>
        </p:txBody>
      </p:sp>
      <p:graphicFrame>
        <p:nvGraphicFramePr>
          <p:cNvPr id="26" name="Gráfico 25">
            <a:extLst>
              <a:ext uri="{FF2B5EF4-FFF2-40B4-BE49-F238E27FC236}">
                <a16:creationId xmlns:a16="http://schemas.microsoft.com/office/drawing/2014/main" id="{08A34F94-C602-60CF-545B-E8297297B1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5916438"/>
              </p:ext>
            </p:extLst>
          </p:nvPr>
        </p:nvGraphicFramePr>
        <p:xfrm>
          <a:off x="5646659" y="2358795"/>
          <a:ext cx="6269582" cy="3656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7" name="Google Shape;132;p17">
            <a:extLst>
              <a:ext uri="{FF2B5EF4-FFF2-40B4-BE49-F238E27FC236}">
                <a16:creationId xmlns:a16="http://schemas.microsoft.com/office/drawing/2014/main" id="{49007C3D-0547-D725-B4F9-C90965510B42}"/>
              </a:ext>
            </a:extLst>
          </p:cNvPr>
          <p:cNvSpPr txBox="1"/>
          <p:nvPr/>
        </p:nvSpPr>
        <p:spPr>
          <a:xfrm>
            <a:off x="6896450" y="2532665"/>
            <a:ext cx="3770000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-MX" sz="1600" b="1" dirty="0">
                <a:solidFill>
                  <a:srgbClr val="2283BA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% of investments</a:t>
            </a:r>
          </a:p>
        </p:txBody>
      </p:sp>
      <p:sp>
        <p:nvSpPr>
          <p:cNvPr id="28" name="Google Shape;132;p17">
            <a:extLst>
              <a:ext uri="{FF2B5EF4-FFF2-40B4-BE49-F238E27FC236}">
                <a16:creationId xmlns:a16="http://schemas.microsoft.com/office/drawing/2014/main" id="{2194E1A2-5B3F-0F75-9C75-C42BEA542405}"/>
              </a:ext>
            </a:extLst>
          </p:cNvPr>
          <p:cNvSpPr txBox="1"/>
          <p:nvPr/>
        </p:nvSpPr>
        <p:spPr>
          <a:xfrm>
            <a:off x="158496" y="6522193"/>
            <a:ext cx="2793048" cy="335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900" dirty="0">
                <a:solidFill>
                  <a:srgbClr val="00294F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Source: Latino Donor Collaborative</a:t>
            </a:r>
            <a:endParaRPr sz="900" dirty="0">
              <a:solidFill>
                <a:srgbClr val="00294F"/>
              </a:solidFill>
              <a:latin typeface="ITC Avant Garde Std XLt Cn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30" name="Google Shape;132;p17">
            <a:extLst>
              <a:ext uri="{FF2B5EF4-FFF2-40B4-BE49-F238E27FC236}">
                <a16:creationId xmlns:a16="http://schemas.microsoft.com/office/drawing/2014/main" id="{0B8549D0-1890-6B0D-D9FD-BA02ACC3E998}"/>
              </a:ext>
            </a:extLst>
          </p:cNvPr>
          <p:cNvSpPr txBox="1"/>
          <p:nvPr/>
        </p:nvSpPr>
        <p:spPr>
          <a:xfrm>
            <a:off x="834779" y="5286927"/>
            <a:ext cx="1647139" cy="434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-MX" sz="1600" dirty="0">
                <a:solidFill>
                  <a:srgbClr val="2283BA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Latino Owned Businesses</a:t>
            </a:r>
          </a:p>
        </p:txBody>
      </p:sp>
      <p:sp>
        <p:nvSpPr>
          <p:cNvPr id="31" name="Google Shape;132;p17">
            <a:extLst>
              <a:ext uri="{FF2B5EF4-FFF2-40B4-BE49-F238E27FC236}">
                <a16:creationId xmlns:a16="http://schemas.microsoft.com/office/drawing/2014/main" id="{1581C824-660E-BC72-C936-1E9B931E3952}"/>
              </a:ext>
            </a:extLst>
          </p:cNvPr>
          <p:cNvSpPr txBox="1"/>
          <p:nvPr/>
        </p:nvSpPr>
        <p:spPr>
          <a:xfrm>
            <a:off x="2372898" y="5300103"/>
            <a:ext cx="1647139" cy="434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-MX" sz="1600" dirty="0">
                <a:solidFill>
                  <a:srgbClr val="E37026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Anglo Owned Businesses</a:t>
            </a:r>
          </a:p>
        </p:txBody>
      </p:sp>
    </p:spTree>
    <p:extLst>
      <p:ext uri="{BB962C8B-B14F-4D97-AF65-F5344CB8AC3E}">
        <p14:creationId xmlns:p14="http://schemas.microsoft.com/office/powerpoint/2010/main" val="868306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1EBC5F81-A081-F712-0C22-A899512A7A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67" t="3172" r="12379"/>
          <a:stretch/>
        </p:blipFill>
        <p:spPr>
          <a:xfrm>
            <a:off x="3326098" y="3857203"/>
            <a:ext cx="1733265" cy="164895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4B62236-7804-909D-4FE7-DDA9FD6075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94" t="-146" r="20094" b="146"/>
          <a:stretch/>
        </p:blipFill>
        <p:spPr>
          <a:xfrm>
            <a:off x="-1" y="1971492"/>
            <a:ext cx="3230881" cy="3605069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1E722C83-01DB-53AB-7E2F-F770C6C27FC4}"/>
              </a:ext>
            </a:extLst>
          </p:cNvPr>
          <p:cNvGrpSpPr/>
          <p:nvPr/>
        </p:nvGrpSpPr>
        <p:grpSpPr>
          <a:xfrm>
            <a:off x="463998" y="251664"/>
            <a:ext cx="6390907" cy="1167564"/>
            <a:chOff x="427903" y="236902"/>
            <a:chExt cx="6390907" cy="1167564"/>
          </a:xfrm>
        </p:grpSpPr>
        <p:sp>
          <p:nvSpPr>
            <p:cNvPr id="8" name="Rectangle 3">
              <a:extLst>
                <a:ext uri="{FF2B5EF4-FFF2-40B4-BE49-F238E27FC236}">
                  <a16:creationId xmlns:a16="http://schemas.microsoft.com/office/drawing/2014/main" id="{F891B42A-0575-2718-8E2B-67B753AB8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903" y="236902"/>
              <a:ext cx="6390907" cy="1167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137160" rIns="91440" bIns="45720" anchor="t" anchorCtr="0">
              <a:spAutoFit/>
            </a:bodyPr>
            <a:lstStyle/>
            <a:p>
              <a:pPr defTabSz="2286000">
                <a:lnSpc>
                  <a:spcPts val="3700"/>
                </a:lnSpc>
              </a:pPr>
              <a:r>
                <a:rPr lang="en-US" sz="2400" dirty="0">
                  <a:solidFill>
                    <a:srgbClr val="2283BA"/>
                  </a:solidFill>
                  <a:latin typeface="ITC Avant Garde Std XLt Cn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Bebas Neue" charset="0"/>
                </a:rPr>
                <a:t>The Latino</a:t>
              </a:r>
            </a:p>
            <a:p>
              <a:pPr defTabSz="2286000">
                <a:lnSpc>
                  <a:spcPts val="3700"/>
                </a:lnSpc>
              </a:pPr>
              <a:r>
                <a:rPr lang="en-US" sz="4400" dirty="0">
                  <a:solidFill>
                    <a:srgbClr val="1A3864"/>
                  </a:solidFill>
                  <a:latin typeface="ITC Avant Garde Std XLt Cn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Bebas Neue" charset="0"/>
                </a:rPr>
                <a:t>Business Opportunity</a:t>
              </a:r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15646AD6-1E8B-9F8E-EC82-0C32435BE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7787" y="236902"/>
              <a:ext cx="453839" cy="529099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C7B93980-2BCF-64DB-8F2D-A3B07B1C2F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70" r="37216" b="8672"/>
          <a:stretch/>
        </p:blipFill>
        <p:spPr>
          <a:xfrm>
            <a:off x="3326098" y="2030004"/>
            <a:ext cx="1733265" cy="1773210"/>
          </a:xfrm>
          <a:prstGeom prst="rect">
            <a:avLst/>
          </a:prstGeom>
        </p:spPr>
      </p:pic>
      <p:sp>
        <p:nvSpPr>
          <p:cNvPr id="4" name="Google Shape;132;p17">
            <a:extLst>
              <a:ext uri="{FF2B5EF4-FFF2-40B4-BE49-F238E27FC236}">
                <a16:creationId xmlns:a16="http://schemas.microsoft.com/office/drawing/2014/main" id="{825D95BA-09CD-FDB8-53E4-2C8E41455FFF}"/>
              </a:ext>
            </a:extLst>
          </p:cNvPr>
          <p:cNvSpPr txBox="1"/>
          <p:nvPr/>
        </p:nvSpPr>
        <p:spPr>
          <a:xfrm>
            <a:off x="5506968" y="1638462"/>
            <a:ext cx="6114016" cy="3942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dirty="0">
                <a:latin typeface="ITC Avant Garde Std XLt Cn" pitchFamily="34" charset="0"/>
                <a:ea typeface="Open Sans"/>
                <a:cs typeface="Open Sans"/>
                <a:sym typeface="Open Sans"/>
              </a:rPr>
              <a:t>Latino owned businesses were the fastest growing segment of all U.S. small businesses, growing at 34% in the last decade.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1600" dirty="0">
              <a:latin typeface="ITC Avant Garde Std XLt Cn" pitchFamily="34" charset="0"/>
              <a:ea typeface="Open Sans"/>
              <a:cs typeface="Open Sans"/>
              <a:sym typeface="Open Sans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rgbClr val="2283BA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19% develop or sell tech or software products, compared to 14% of white owned businesses.</a:t>
            </a:r>
            <a:r>
              <a:rPr lang="es-MX" sz="1600" dirty="0">
                <a:latin typeface="ITC Avant Garde Std XLt Cn" pitchFamily="34" charset="0"/>
                <a:ea typeface="Open Sans"/>
                <a:cs typeface="Open Sans"/>
                <a:sym typeface="Open Sans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s-MX" sz="1600" dirty="0">
              <a:latin typeface="ITC Avant Garde Std XLt Cn" pitchFamily="34" charset="0"/>
              <a:ea typeface="Open Sans"/>
              <a:cs typeface="Open Sans"/>
              <a:sym typeface="Open Sa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dirty="0">
                <a:latin typeface="ITC Avant Garde Std XLt Cn" pitchFamily="34" charset="0"/>
                <a:ea typeface="Open Sans"/>
                <a:cs typeface="Open Sans"/>
                <a:sym typeface="Open Sans"/>
              </a:rPr>
              <a:t>50% of net new small businesses in 2017 were Latino owned.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1600" dirty="0">
              <a:latin typeface="ITC Avant Garde Std XLt Cn" pitchFamily="34" charset="0"/>
              <a:ea typeface="Open Sans"/>
              <a:cs typeface="Open Sans"/>
              <a:sym typeface="Open Sa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dirty="0">
                <a:latin typeface="ITC Avant Garde Std XLt Cn" pitchFamily="34" charset="0"/>
                <a:ea typeface="Open Sans"/>
                <a:cs typeface="Open Sans"/>
                <a:sym typeface="Open Sans"/>
              </a:rPr>
              <a:t>HBE employer firms had over $100B in annual payroll.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1600" dirty="0">
              <a:latin typeface="ITC Avant Garde Std XLt Cn" pitchFamily="34" charset="0"/>
              <a:ea typeface="Open Sans"/>
              <a:cs typeface="Open Sans"/>
              <a:sym typeface="Open Sa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dirty="0">
                <a:latin typeface="ITC Avant Garde Std XLt Cn" pitchFamily="34" charset="0"/>
                <a:ea typeface="Open Sans"/>
                <a:cs typeface="Open Sans"/>
                <a:sym typeface="Open Sans"/>
              </a:rPr>
              <a:t>Small businesses employ half of all employees in the U.S. and account for 2 of every 3 new jobs.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1600" dirty="0">
              <a:latin typeface="ITC Avant Garde Std XLt Cn" pitchFamily="34" charset="0"/>
              <a:ea typeface="Open Sans"/>
              <a:cs typeface="Open Sans"/>
              <a:sym typeface="Open Sans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rgbClr val="2283BA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75% of small business revenue tends to stay in the local economy compared to less than 50% for large business.</a:t>
            </a:r>
          </a:p>
        </p:txBody>
      </p:sp>
      <p:sp>
        <p:nvSpPr>
          <p:cNvPr id="5" name="Google Shape;132;p17">
            <a:extLst>
              <a:ext uri="{FF2B5EF4-FFF2-40B4-BE49-F238E27FC236}">
                <a16:creationId xmlns:a16="http://schemas.microsoft.com/office/drawing/2014/main" id="{909601A4-BD92-2A48-7E89-F864C328BF9D}"/>
              </a:ext>
            </a:extLst>
          </p:cNvPr>
          <p:cNvSpPr txBox="1"/>
          <p:nvPr/>
        </p:nvSpPr>
        <p:spPr>
          <a:xfrm>
            <a:off x="158496" y="6522193"/>
            <a:ext cx="2793048" cy="335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900" dirty="0">
                <a:solidFill>
                  <a:srgbClr val="00294F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Source: Latino Donor Collaborative</a:t>
            </a:r>
            <a:endParaRPr sz="900" dirty="0">
              <a:solidFill>
                <a:srgbClr val="00294F"/>
              </a:solidFill>
              <a:latin typeface="ITC Avant Garde Std XLt Cn" pitchFamily="34" charset="0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477656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7BF38D32-ECB0-9BD3-07C7-729A1E95E653}"/>
              </a:ext>
            </a:extLst>
          </p:cNvPr>
          <p:cNvGrpSpPr/>
          <p:nvPr/>
        </p:nvGrpSpPr>
        <p:grpSpPr>
          <a:xfrm>
            <a:off x="510724" y="191413"/>
            <a:ext cx="5585276" cy="1062407"/>
            <a:chOff x="71828" y="45498"/>
            <a:chExt cx="5585276" cy="1062407"/>
          </a:xfrm>
        </p:grpSpPr>
        <p:sp>
          <p:nvSpPr>
            <p:cNvPr id="8" name="Rectangle 13">
              <a:extLst>
                <a:ext uri="{FF2B5EF4-FFF2-40B4-BE49-F238E27FC236}">
                  <a16:creationId xmlns:a16="http://schemas.microsoft.com/office/drawing/2014/main" id="{BEF185D1-5C75-CE8E-8293-BB8F923C0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84" y="45498"/>
              <a:ext cx="5261220" cy="1062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137160" rIns="91440" bIns="45720" anchor="t" anchorCtr="0">
              <a:spAutoFit/>
            </a:bodyPr>
            <a:lstStyle/>
            <a:p>
              <a:r>
                <a:rPr lang="en" sz="2400" dirty="0">
                  <a:solidFill>
                    <a:srgbClr val="2283BA"/>
                  </a:solidFill>
                  <a:latin typeface="ITC Avant Garde Std XLt Cn" pitchFamily="34" charset="0"/>
                  <a:ea typeface="Open Sans"/>
                  <a:cs typeface="Open Sans"/>
                  <a:sym typeface="Open Sans"/>
                </a:rPr>
                <a:t>The Latino</a:t>
              </a:r>
            </a:p>
            <a:p>
              <a:pPr defTabSz="2286000">
                <a:lnSpc>
                  <a:spcPts val="3700"/>
                </a:lnSpc>
              </a:pPr>
              <a:r>
                <a:rPr lang="en-US" sz="4400" dirty="0">
                  <a:solidFill>
                    <a:srgbClr val="1B3864"/>
                  </a:solidFill>
                  <a:latin typeface="ITC Avant Garde Std XLt Cn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Bebas Neue" charset="0"/>
                </a:rPr>
                <a:t>Technology Opportunity</a:t>
              </a:r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EA0A8BA6-62F8-F2EE-3574-77D368CA0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28" y="45498"/>
              <a:ext cx="453839" cy="529099"/>
            </a:xfrm>
            <a:prstGeom prst="rect">
              <a:avLst/>
            </a:prstGeom>
          </p:spPr>
        </p:pic>
      </p:grpSp>
      <p:sp>
        <p:nvSpPr>
          <p:cNvPr id="16" name="Google Shape;132;p17">
            <a:extLst>
              <a:ext uri="{FF2B5EF4-FFF2-40B4-BE49-F238E27FC236}">
                <a16:creationId xmlns:a16="http://schemas.microsoft.com/office/drawing/2014/main" id="{6CF99F54-DA7C-3A1A-B1BE-A76668BF02C4}"/>
              </a:ext>
            </a:extLst>
          </p:cNvPr>
          <p:cNvSpPr txBox="1"/>
          <p:nvPr/>
        </p:nvSpPr>
        <p:spPr>
          <a:xfrm>
            <a:off x="5593671" y="2782639"/>
            <a:ext cx="6505743" cy="2522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-MX" sz="2400" b="1" dirty="0">
                <a:solidFill>
                  <a:srgbClr val="2283BA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Latino consumers are now the youngest ethnic group in America</a:t>
            </a:r>
          </a:p>
          <a:p>
            <a:endParaRPr lang="es-MX" sz="2400" b="1" dirty="0">
              <a:solidFill>
                <a:srgbClr val="2283BA"/>
              </a:solidFill>
              <a:latin typeface="ITC Avant Garde Std XLt Cn" pitchFamily="34" charset="0"/>
              <a:ea typeface="Open Sans"/>
              <a:cs typeface="Open Sans"/>
              <a:sym typeface="Open Sans"/>
            </a:endParaRPr>
          </a:p>
          <a:p>
            <a:r>
              <a:rPr lang="es-MX" sz="1600" dirty="0">
                <a:latin typeface="ITC Avant Garde Std XLt Cn" pitchFamily="34" charset="0"/>
                <a:ea typeface="Open Sans"/>
                <a:cs typeface="Open Sans"/>
                <a:sym typeface="Open Sans"/>
              </a:rPr>
              <a:t>Our median age is 28, the next youngest cohort is 44. </a:t>
            </a:r>
          </a:p>
          <a:p>
            <a:endParaRPr lang="es-MX" sz="1600" dirty="0">
              <a:latin typeface="ITC Avant Garde Std XLt Cn" pitchFamily="34" charset="0"/>
              <a:ea typeface="Open Sans"/>
              <a:cs typeface="Open Sans"/>
              <a:sym typeface="Open Sans"/>
            </a:endParaRPr>
          </a:p>
          <a:p>
            <a:r>
              <a:rPr lang="es-MX" sz="1600" dirty="0">
                <a:latin typeface="ITC Avant Garde Std XLt Cn" pitchFamily="34" charset="0"/>
                <a:ea typeface="Open Sans"/>
                <a:cs typeface="Open Sans"/>
                <a:sym typeface="Open Sans"/>
              </a:rPr>
              <a:t>Latinos represent </a:t>
            </a:r>
            <a:r>
              <a:rPr lang="es-MX" sz="1600" dirty="0">
                <a:solidFill>
                  <a:srgbClr val="2283BA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25% </a:t>
            </a:r>
            <a:r>
              <a:rPr lang="es-MX" sz="1600" dirty="0">
                <a:latin typeface="ITC Avant Garde Std XLt Cn" pitchFamily="34" charset="0"/>
                <a:ea typeface="Open Sans"/>
                <a:cs typeface="Open Sans"/>
                <a:sym typeface="Open Sans"/>
              </a:rPr>
              <a:t>of all millennials in the United States.</a:t>
            </a:r>
          </a:p>
          <a:p>
            <a:endParaRPr lang="es-MX" sz="1600" dirty="0">
              <a:latin typeface="ITC Avant Garde Std XLt Cn" pitchFamily="34" charset="0"/>
              <a:ea typeface="Open Sans"/>
              <a:cs typeface="Open Sans"/>
              <a:sym typeface="Open Sans"/>
            </a:endParaRPr>
          </a:p>
          <a:p>
            <a:r>
              <a:rPr lang="es-MX" sz="1600" dirty="0">
                <a:latin typeface="ITC Avant Garde Std XLt Cn" pitchFamily="34" charset="0"/>
                <a:ea typeface="Open Sans"/>
                <a:cs typeface="Open Sans"/>
                <a:sym typeface="Open Sans"/>
              </a:rPr>
              <a:t>Latinos represent </a:t>
            </a:r>
            <a:r>
              <a:rPr lang="es-MX" sz="1600" dirty="0">
                <a:solidFill>
                  <a:srgbClr val="2283BA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29% </a:t>
            </a:r>
            <a:r>
              <a:rPr lang="es-MX" sz="1600" dirty="0">
                <a:latin typeface="ITC Avant Garde Std XLt Cn" pitchFamily="34" charset="0"/>
                <a:ea typeface="Open Sans"/>
                <a:cs typeface="Open Sans"/>
                <a:sym typeface="Open Sans"/>
              </a:rPr>
              <a:t>of all people in the United States who are 21 and under. </a:t>
            </a:r>
          </a:p>
        </p:txBody>
      </p:sp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id="{E1494B14-BC31-1C44-F14A-9B43962B7B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7393624"/>
              </p:ext>
            </p:extLst>
          </p:nvPr>
        </p:nvGraphicFramePr>
        <p:xfrm>
          <a:off x="490760" y="1679024"/>
          <a:ext cx="4844117" cy="2647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Gráfico 17">
            <a:extLst>
              <a:ext uri="{FF2B5EF4-FFF2-40B4-BE49-F238E27FC236}">
                <a16:creationId xmlns:a16="http://schemas.microsoft.com/office/drawing/2014/main" id="{1C42C93C-3008-F700-C181-0EE60D5F30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6835322"/>
              </p:ext>
            </p:extLst>
          </p:nvPr>
        </p:nvGraphicFramePr>
        <p:xfrm>
          <a:off x="529486" y="4035602"/>
          <a:ext cx="4844116" cy="2822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740C9A1B-6CD0-EFEF-66D3-EBBC4FC10F9B}"/>
              </a:ext>
            </a:extLst>
          </p:cNvPr>
          <p:cNvCxnSpPr>
            <a:cxnSpLocks/>
          </p:cNvCxnSpPr>
          <p:nvPr/>
        </p:nvCxnSpPr>
        <p:spPr>
          <a:xfrm>
            <a:off x="5396901" y="2099550"/>
            <a:ext cx="0" cy="4097438"/>
          </a:xfrm>
          <a:prstGeom prst="line">
            <a:avLst/>
          </a:prstGeom>
          <a:ln w="12700">
            <a:solidFill>
              <a:srgbClr val="2283BA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Google Shape;132;p17">
            <a:extLst>
              <a:ext uri="{FF2B5EF4-FFF2-40B4-BE49-F238E27FC236}">
                <a16:creationId xmlns:a16="http://schemas.microsoft.com/office/drawing/2014/main" id="{768DEEB5-1011-B255-D28B-AA23F9982C4B}"/>
              </a:ext>
            </a:extLst>
          </p:cNvPr>
          <p:cNvSpPr txBox="1"/>
          <p:nvPr/>
        </p:nvSpPr>
        <p:spPr>
          <a:xfrm>
            <a:off x="158496" y="6522193"/>
            <a:ext cx="2793048" cy="335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900" dirty="0">
                <a:solidFill>
                  <a:srgbClr val="00294F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Source: Latino Donor Collaborative</a:t>
            </a:r>
            <a:endParaRPr sz="900" dirty="0">
              <a:solidFill>
                <a:srgbClr val="00294F"/>
              </a:solidFill>
              <a:latin typeface="ITC Avant Garde Std XLt Cn" pitchFamily="34" charset="0"/>
              <a:ea typeface="Open Sans"/>
              <a:cs typeface="Open Sans"/>
              <a:sym typeface="Open Sans"/>
            </a:endParaRP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E2890409-4C7E-7195-3478-A26BE04672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245" t="17068" r="6995" b="30338"/>
          <a:stretch/>
        </p:blipFill>
        <p:spPr>
          <a:xfrm>
            <a:off x="6771156" y="0"/>
            <a:ext cx="5420844" cy="223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09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ED3918B-CEA9-3F80-17EB-AF7FC49025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" r="71862"/>
          <a:stretch/>
        </p:blipFill>
        <p:spPr>
          <a:xfrm>
            <a:off x="5035790" y="1636986"/>
            <a:ext cx="2120419" cy="4348171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5E84BB7F-9F03-6A92-9688-34775E204CE0}"/>
              </a:ext>
            </a:extLst>
          </p:cNvPr>
          <p:cNvGrpSpPr/>
          <p:nvPr/>
        </p:nvGrpSpPr>
        <p:grpSpPr>
          <a:xfrm>
            <a:off x="510724" y="311733"/>
            <a:ext cx="5585276" cy="1062407"/>
            <a:chOff x="71828" y="165818"/>
            <a:chExt cx="5585276" cy="1062407"/>
          </a:xfrm>
        </p:grpSpPr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id="{F58EF05D-5F6D-6608-5CEC-0709ABF28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84" y="165818"/>
              <a:ext cx="5261220" cy="1062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137160" rIns="91440" bIns="45720" anchor="t" anchorCtr="0">
              <a:spAutoFit/>
            </a:bodyPr>
            <a:lstStyle/>
            <a:p>
              <a:r>
                <a:rPr lang="en" sz="2400" dirty="0">
                  <a:solidFill>
                    <a:srgbClr val="2283BA"/>
                  </a:solidFill>
                  <a:latin typeface="ITC Avant Garde Std XLt Cn" pitchFamily="34" charset="0"/>
                  <a:ea typeface="Open Sans"/>
                  <a:cs typeface="Open Sans"/>
                  <a:sym typeface="Open Sans"/>
                </a:rPr>
                <a:t>Latino Impact</a:t>
              </a:r>
            </a:p>
            <a:p>
              <a:pPr defTabSz="2286000">
                <a:lnSpc>
                  <a:spcPts val="3700"/>
                </a:lnSpc>
              </a:pPr>
              <a:r>
                <a:rPr lang="en-US" sz="4400" dirty="0">
                  <a:solidFill>
                    <a:srgbClr val="1B3864"/>
                  </a:solidFill>
                  <a:latin typeface="ITC Avant Garde Std XLt Cn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Bebas Neue" charset="0"/>
                </a:rPr>
                <a:t>Perception v. Reality</a:t>
              </a:r>
            </a:p>
          </p:txBody>
        </p: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7F07951E-15D5-9D6E-AA7A-BC5AE704A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28" y="165818"/>
              <a:ext cx="453839" cy="529099"/>
            </a:xfrm>
            <a:prstGeom prst="rect">
              <a:avLst/>
            </a:prstGeom>
          </p:spPr>
        </p:pic>
      </p:grpSp>
      <p:sp>
        <p:nvSpPr>
          <p:cNvPr id="11" name="Google Shape;132;p17">
            <a:extLst>
              <a:ext uri="{FF2B5EF4-FFF2-40B4-BE49-F238E27FC236}">
                <a16:creationId xmlns:a16="http://schemas.microsoft.com/office/drawing/2014/main" id="{61BD6C03-6783-229A-0ACD-827B81A2DFCB}"/>
              </a:ext>
            </a:extLst>
          </p:cNvPr>
          <p:cNvSpPr txBox="1"/>
          <p:nvPr/>
        </p:nvSpPr>
        <p:spPr>
          <a:xfrm>
            <a:off x="1768652" y="1850356"/>
            <a:ext cx="1642202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-MX" sz="2400" b="1" dirty="0">
                <a:solidFill>
                  <a:srgbClr val="2283BA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Perception</a:t>
            </a:r>
          </a:p>
        </p:txBody>
      </p:sp>
      <p:sp>
        <p:nvSpPr>
          <p:cNvPr id="12" name="Google Shape;132;p17">
            <a:extLst>
              <a:ext uri="{FF2B5EF4-FFF2-40B4-BE49-F238E27FC236}">
                <a16:creationId xmlns:a16="http://schemas.microsoft.com/office/drawing/2014/main" id="{CA10F5E8-7F3C-07EC-441C-DBF5672963BB}"/>
              </a:ext>
            </a:extLst>
          </p:cNvPr>
          <p:cNvSpPr txBox="1"/>
          <p:nvPr/>
        </p:nvSpPr>
        <p:spPr>
          <a:xfrm>
            <a:off x="558927" y="2511478"/>
            <a:ext cx="4061652" cy="3473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-MX" sz="1600" dirty="0">
                <a:latin typeface="ITC Avant Garde Std XLt Cn" pitchFamily="34" charset="0"/>
                <a:ea typeface="Open Sans"/>
                <a:cs typeface="Open Sans"/>
                <a:sym typeface="Open Sans"/>
              </a:rPr>
              <a:t>Latinos are mostly immigrants</a:t>
            </a:r>
          </a:p>
          <a:p>
            <a:pPr algn="ctr"/>
            <a:endParaRPr lang="es-MX" sz="1600" dirty="0">
              <a:latin typeface="ITC Avant Garde Std XLt Cn" pitchFamily="34" charset="0"/>
              <a:ea typeface="Open Sans"/>
              <a:cs typeface="Open Sans"/>
              <a:sym typeface="Open Sans"/>
            </a:endParaRPr>
          </a:p>
          <a:p>
            <a:pPr algn="ctr"/>
            <a:endParaRPr lang="es-MX" sz="1600" dirty="0">
              <a:latin typeface="ITC Avant Garde Std XLt Cn" pitchFamily="34" charset="0"/>
              <a:ea typeface="Open Sans"/>
              <a:cs typeface="Open Sans"/>
              <a:sym typeface="Open Sans"/>
            </a:endParaRPr>
          </a:p>
          <a:p>
            <a:pPr algn="ctr"/>
            <a:r>
              <a:rPr lang="es-MX" sz="1600" dirty="0">
                <a:latin typeface="ITC Avant Garde Std XLt Cn" pitchFamily="34" charset="0"/>
                <a:ea typeface="Open Sans"/>
                <a:cs typeface="Open Sans"/>
                <a:sym typeface="Open Sans"/>
              </a:rPr>
              <a:t>Latinos only speak Spanish</a:t>
            </a:r>
          </a:p>
          <a:p>
            <a:pPr algn="ctr"/>
            <a:endParaRPr lang="es-MX" sz="1600" dirty="0">
              <a:latin typeface="ITC Avant Garde Std XLt Cn" pitchFamily="34" charset="0"/>
              <a:ea typeface="Open Sans"/>
              <a:cs typeface="Open Sans"/>
              <a:sym typeface="Open Sans"/>
            </a:endParaRPr>
          </a:p>
          <a:p>
            <a:pPr algn="ctr"/>
            <a:endParaRPr lang="es-MX" sz="1600" dirty="0">
              <a:latin typeface="ITC Avant Garde Std XLt Cn" pitchFamily="34" charset="0"/>
              <a:ea typeface="Open Sans"/>
              <a:cs typeface="Open Sans"/>
              <a:sym typeface="Open Sans"/>
            </a:endParaRPr>
          </a:p>
          <a:p>
            <a:pPr algn="ctr"/>
            <a:r>
              <a:rPr lang="es-MX" sz="1600" dirty="0">
                <a:latin typeface="ITC Avant Garde Std XLt Cn" pitchFamily="34" charset="0"/>
                <a:ea typeface="Open Sans"/>
                <a:cs typeface="Open Sans"/>
                <a:sym typeface="Open Sans"/>
              </a:rPr>
              <a:t>Latinos generally have low income</a:t>
            </a:r>
          </a:p>
          <a:p>
            <a:pPr algn="ctr"/>
            <a:endParaRPr lang="es-MX" sz="1600" dirty="0">
              <a:latin typeface="ITC Avant Garde Std XLt Cn" pitchFamily="34" charset="0"/>
              <a:ea typeface="Open Sans"/>
              <a:cs typeface="Open Sans"/>
              <a:sym typeface="Open Sans"/>
            </a:endParaRPr>
          </a:p>
          <a:p>
            <a:pPr algn="ctr"/>
            <a:endParaRPr lang="es-MX" sz="1600" dirty="0">
              <a:latin typeface="ITC Avant Garde Std XLt Cn" pitchFamily="34" charset="0"/>
              <a:ea typeface="Open Sans"/>
              <a:cs typeface="Open Sans"/>
              <a:sym typeface="Open Sans"/>
            </a:endParaRPr>
          </a:p>
          <a:p>
            <a:pPr algn="ctr"/>
            <a:r>
              <a:rPr lang="es-MX" sz="1600" dirty="0">
                <a:latin typeface="ITC Avant Garde Std XLt Cn" pitchFamily="34" charset="0"/>
                <a:ea typeface="Open Sans"/>
                <a:cs typeface="Open Sans"/>
                <a:sym typeface="Open Sans"/>
              </a:rPr>
              <a:t>The Latino community has low purchasing power</a:t>
            </a:r>
          </a:p>
          <a:p>
            <a:pPr algn="ctr"/>
            <a:endParaRPr lang="es-MX" sz="1600" dirty="0">
              <a:latin typeface="ITC Avant Garde Std XLt Cn" pitchFamily="34" charset="0"/>
              <a:ea typeface="Open Sans"/>
              <a:cs typeface="Open Sans"/>
              <a:sym typeface="Open Sans"/>
            </a:endParaRPr>
          </a:p>
          <a:p>
            <a:pPr algn="ctr"/>
            <a:endParaRPr lang="es-MX" sz="1600" dirty="0">
              <a:latin typeface="ITC Avant Garde Std XLt Cn" pitchFamily="34" charset="0"/>
              <a:ea typeface="Open Sans"/>
              <a:cs typeface="Open Sans"/>
              <a:sym typeface="Open Sans"/>
            </a:endParaRPr>
          </a:p>
          <a:p>
            <a:pPr algn="ctr"/>
            <a:r>
              <a:rPr lang="es-MX" sz="1600" dirty="0">
                <a:latin typeface="ITC Avant Garde Std XLt Cn" pitchFamily="34" charset="0"/>
                <a:ea typeface="Open Sans"/>
                <a:cs typeface="Open Sans"/>
                <a:sym typeface="Open Sans"/>
              </a:rPr>
              <a:t>Latinos are mostly uneducated</a:t>
            </a:r>
          </a:p>
        </p:txBody>
      </p:sp>
      <p:sp>
        <p:nvSpPr>
          <p:cNvPr id="13" name="Google Shape;132;p17">
            <a:extLst>
              <a:ext uri="{FF2B5EF4-FFF2-40B4-BE49-F238E27FC236}">
                <a16:creationId xmlns:a16="http://schemas.microsoft.com/office/drawing/2014/main" id="{E819399B-2E3F-8C2C-515B-948260A131FC}"/>
              </a:ext>
            </a:extLst>
          </p:cNvPr>
          <p:cNvSpPr txBox="1"/>
          <p:nvPr/>
        </p:nvSpPr>
        <p:spPr>
          <a:xfrm>
            <a:off x="8746592" y="1850356"/>
            <a:ext cx="1255839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-MX" sz="2400" b="1" dirty="0">
                <a:solidFill>
                  <a:srgbClr val="E37026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Reality</a:t>
            </a:r>
          </a:p>
        </p:txBody>
      </p:sp>
      <p:sp>
        <p:nvSpPr>
          <p:cNvPr id="14" name="Google Shape;132;p17">
            <a:extLst>
              <a:ext uri="{FF2B5EF4-FFF2-40B4-BE49-F238E27FC236}">
                <a16:creationId xmlns:a16="http://schemas.microsoft.com/office/drawing/2014/main" id="{5DC03414-EBE8-3768-5013-61DD40061180}"/>
              </a:ext>
            </a:extLst>
          </p:cNvPr>
          <p:cNvSpPr txBox="1"/>
          <p:nvPr/>
        </p:nvSpPr>
        <p:spPr>
          <a:xfrm>
            <a:off x="7583322" y="2511478"/>
            <a:ext cx="4049750" cy="3110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-MX" sz="1600" dirty="0">
                <a:latin typeface="ITC Avant Garde Std XLt Cn" pitchFamily="34" charset="0"/>
                <a:ea typeface="Open Sans"/>
                <a:cs typeface="Open Sans"/>
                <a:sym typeface="Open Sans"/>
              </a:rPr>
              <a:t>67% of all U.S. Latinos are U.S. born</a:t>
            </a:r>
          </a:p>
          <a:p>
            <a:pPr algn="ctr"/>
            <a:endParaRPr lang="es-MX" sz="1600" dirty="0">
              <a:latin typeface="ITC Avant Garde Std XLt Cn" pitchFamily="34" charset="0"/>
              <a:ea typeface="Open Sans"/>
              <a:cs typeface="Open Sans"/>
              <a:sym typeface="Open Sans"/>
            </a:endParaRPr>
          </a:p>
          <a:p>
            <a:pPr algn="ctr"/>
            <a:r>
              <a:rPr lang="es-MX" sz="1600" dirty="0">
                <a:latin typeface="ITC Avant Garde Std XLt Cn" pitchFamily="34" charset="0"/>
                <a:ea typeface="Open Sans"/>
                <a:cs typeface="Open Sans"/>
                <a:sym typeface="Open Sans"/>
              </a:rPr>
              <a:t>94% of Latino millennials prefer content in English</a:t>
            </a:r>
          </a:p>
          <a:p>
            <a:pPr algn="ctr"/>
            <a:endParaRPr lang="es-MX" sz="1600" dirty="0">
              <a:latin typeface="ITC Avant Garde Std XLt Cn" pitchFamily="34" charset="0"/>
              <a:ea typeface="Open Sans"/>
              <a:cs typeface="Open Sans"/>
              <a:sym typeface="Open Sans"/>
            </a:endParaRPr>
          </a:p>
          <a:p>
            <a:pPr algn="ctr"/>
            <a:r>
              <a:rPr lang="es-MX" sz="1600" dirty="0">
                <a:latin typeface="ITC Avant Garde Std XLt Cn" pitchFamily="34" charset="0"/>
                <a:ea typeface="Open Sans"/>
                <a:cs typeface="Open Sans"/>
                <a:sym typeface="Open Sans"/>
              </a:rPr>
              <a:t>Latinos’ median income grew 2X in the last years compared to non-Latinos</a:t>
            </a:r>
          </a:p>
          <a:p>
            <a:pPr algn="ctr"/>
            <a:endParaRPr lang="es-MX" sz="1600" dirty="0">
              <a:latin typeface="ITC Avant Garde Std XLt Cn" pitchFamily="34" charset="0"/>
              <a:ea typeface="Open Sans"/>
              <a:cs typeface="Open Sans"/>
              <a:sym typeface="Open Sans"/>
            </a:endParaRPr>
          </a:p>
          <a:p>
            <a:pPr algn="ctr"/>
            <a:r>
              <a:rPr lang="es-MX" sz="1600" dirty="0">
                <a:latin typeface="ITC Avant Garde Std XLt Cn" pitchFamily="34" charset="0"/>
                <a:ea typeface="Open Sans"/>
                <a:cs typeface="Open Sans"/>
                <a:sym typeface="Open Sans"/>
              </a:rPr>
              <a:t>Latino purchasing power has grown 70% faster than the rest of America since the 1980s</a:t>
            </a:r>
          </a:p>
          <a:p>
            <a:pPr algn="ctr"/>
            <a:endParaRPr lang="es-MX" sz="1600" dirty="0">
              <a:latin typeface="ITC Avant Garde Std XLt Cn" pitchFamily="34" charset="0"/>
              <a:ea typeface="Open Sans"/>
              <a:cs typeface="Open Sans"/>
              <a:sym typeface="Open Sans"/>
            </a:endParaRPr>
          </a:p>
          <a:p>
            <a:pPr algn="ctr"/>
            <a:r>
              <a:rPr lang="es-MX" sz="1600" dirty="0">
                <a:latin typeface="ITC Avant Garde Std XLt Cn" pitchFamily="34" charset="0"/>
                <a:ea typeface="Open Sans"/>
                <a:cs typeface="Open Sans"/>
                <a:sym typeface="Open Sans"/>
              </a:rPr>
              <a:t>More Latinos have enrolled into college than any other “minortity” over the past 23 years</a:t>
            </a: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DDCADA93-CADF-2183-0B17-83D4C90D3DE9}"/>
              </a:ext>
            </a:extLst>
          </p:cNvPr>
          <p:cNvCxnSpPr>
            <a:cxnSpLocks/>
          </p:cNvCxnSpPr>
          <p:nvPr/>
        </p:nvCxnSpPr>
        <p:spPr>
          <a:xfrm>
            <a:off x="4888414" y="1636986"/>
            <a:ext cx="0" cy="4348171"/>
          </a:xfrm>
          <a:prstGeom prst="line">
            <a:avLst/>
          </a:prstGeom>
          <a:ln w="12700">
            <a:solidFill>
              <a:srgbClr val="2283BA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3BE4E2E-1FC3-1537-F38A-994A4158711A}"/>
              </a:ext>
            </a:extLst>
          </p:cNvPr>
          <p:cNvCxnSpPr>
            <a:cxnSpLocks/>
          </p:cNvCxnSpPr>
          <p:nvPr/>
        </p:nvCxnSpPr>
        <p:spPr>
          <a:xfrm>
            <a:off x="7300936" y="1636986"/>
            <a:ext cx="0" cy="4348171"/>
          </a:xfrm>
          <a:prstGeom prst="line">
            <a:avLst/>
          </a:prstGeom>
          <a:ln w="12700">
            <a:solidFill>
              <a:srgbClr val="2283BA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Google Shape;132;p17">
            <a:extLst>
              <a:ext uri="{FF2B5EF4-FFF2-40B4-BE49-F238E27FC236}">
                <a16:creationId xmlns:a16="http://schemas.microsoft.com/office/drawing/2014/main" id="{F0C050AE-4324-C930-C50F-3A5660266EC8}"/>
              </a:ext>
            </a:extLst>
          </p:cNvPr>
          <p:cNvSpPr txBox="1"/>
          <p:nvPr/>
        </p:nvSpPr>
        <p:spPr>
          <a:xfrm>
            <a:off x="158496" y="6522193"/>
            <a:ext cx="5663570" cy="372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-CO" sz="900" dirty="0" err="1">
                <a:solidFill>
                  <a:srgbClr val="2283BA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Sources</a:t>
            </a:r>
            <a:r>
              <a:rPr lang="es-CO" sz="900" dirty="0">
                <a:solidFill>
                  <a:srgbClr val="2283BA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: U.S. </a:t>
            </a:r>
            <a:r>
              <a:rPr lang="es-CO" sz="900" dirty="0" err="1">
                <a:solidFill>
                  <a:srgbClr val="2283BA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Census</a:t>
            </a:r>
            <a:r>
              <a:rPr lang="es-CO" sz="900" dirty="0">
                <a:solidFill>
                  <a:srgbClr val="2283BA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, Latino </a:t>
            </a:r>
            <a:r>
              <a:rPr lang="es-CO" sz="900" dirty="0" err="1">
                <a:solidFill>
                  <a:srgbClr val="2283BA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Donor</a:t>
            </a:r>
            <a:r>
              <a:rPr lang="es-CO" sz="900" dirty="0">
                <a:solidFill>
                  <a:srgbClr val="2283BA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es-CO" sz="900" dirty="0" err="1">
                <a:solidFill>
                  <a:srgbClr val="2283BA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Collaborative</a:t>
            </a:r>
            <a:r>
              <a:rPr lang="es-CO" sz="900" dirty="0">
                <a:solidFill>
                  <a:srgbClr val="2283BA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, Pew </a:t>
            </a:r>
            <a:r>
              <a:rPr lang="es-CO" sz="900" dirty="0" err="1">
                <a:solidFill>
                  <a:srgbClr val="2283BA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Research</a:t>
            </a:r>
            <a:r>
              <a:rPr lang="es-CO" sz="900" dirty="0">
                <a:solidFill>
                  <a:srgbClr val="2283BA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, </a:t>
            </a:r>
            <a:r>
              <a:rPr lang="es-CO" sz="900" dirty="0" err="1">
                <a:solidFill>
                  <a:srgbClr val="2283BA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BuzzAngle</a:t>
            </a:r>
            <a:endParaRPr lang="es-CO" sz="900" dirty="0">
              <a:solidFill>
                <a:srgbClr val="2283BA"/>
              </a:solidFill>
              <a:latin typeface="ITC Avant Garde Std XLt Cn" pitchFamily="34" charset="0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953894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2;p17">
            <a:extLst>
              <a:ext uri="{FF2B5EF4-FFF2-40B4-BE49-F238E27FC236}">
                <a16:creationId xmlns:a16="http://schemas.microsoft.com/office/drawing/2014/main" id="{40C44377-C614-1E38-7BA1-8EE12F20CB00}"/>
              </a:ext>
            </a:extLst>
          </p:cNvPr>
          <p:cNvSpPr txBox="1"/>
          <p:nvPr/>
        </p:nvSpPr>
        <p:spPr>
          <a:xfrm>
            <a:off x="158495" y="6522193"/>
            <a:ext cx="4054689" cy="335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-CO" sz="900" dirty="0" err="1">
                <a:solidFill>
                  <a:srgbClr val="00294F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Sources</a:t>
            </a:r>
            <a:r>
              <a:rPr lang="es-CO" sz="900" dirty="0">
                <a:solidFill>
                  <a:srgbClr val="00294F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: U.S. </a:t>
            </a:r>
            <a:r>
              <a:rPr lang="es-CO" sz="900" dirty="0" err="1">
                <a:solidFill>
                  <a:srgbClr val="00294F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Census</a:t>
            </a:r>
            <a:r>
              <a:rPr lang="es-CO" sz="900" dirty="0">
                <a:solidFill>
                  <a:srgbClr val="00294F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, Latino </a:t>
            </a:r>
            <a:r>
              <a:rPr lang="es-CO" sz="900" dirty="0" err="1">
                <a:solidFill>
                  <a:srgbClr val="00294F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Donor</a:t>
            </a:r>
            <a:r>
              <a:rPr lang="es-CO" sz="900" dirty="0">
                <a:solidFill>
                  <a:srgbClr val="00294F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es-CO" sz="900" dirty="0" err="1">
                <a:solidFill>
                  <a:srgbClr val="00294F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Collaborative</a:t>
            </a:r>
            <a:r>
              <a:rPr lang="es-CO" sz="900" dirty="0">
                <a:solidFill>
                  <a:srgbClr val="00294F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, Pew </a:t>
            </a:r>
            <a:r>
              <a:rPr lang="es-CO" sz="900" dirty="0" err="1">
                <a:solidFill>
                  <a:srgbClr val="00294F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Research</a:t>
            </a:r>
            <a:r>
              <a:rPr lang="es-CO" sz="900" dirty="0">
                <a:solidFill>
                  <a:srgbClr val="00294F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, </a:t>
            </a:r>
            <a:r>
              <a:rPr lang="es-CO" sz="900" dirty="0" err="1">
                <a:solidFill>
                  <a:srgbClr val="00294F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BuzzAngle</a:t>
            </a:r>
            <a:endParaRPr lang="es-CO" sz="900" dirty="0">
              <a:solidFill>
                <a:srgbClr val="00294F"/>
              </a:solidFill>
              <a:latin typeface="ITC Avant Garde Std XLt Cn" pitchFamily="34" charset="0"/>
              <a:ea typeface="Open Sans"/>
              <a:cs typeface="Open Sans"/>
              <a:sym typeface="Open Sans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BB21825F-72D9-E405-5DE3-1FB2056D7D1C}"/>
              </a:ext>
            </a:extLst>
          </p:cNvPr>
          <p:cNvGrpSpPr/>
          <p:nvPr/>
        </p:nvGrpSpPr>
        <p:grpSpPr>
          <a:xfrm>
            <a:off x="510724" y="311733"/>
            <a:ext cx="5585276" cy="1062407"/>
            <a:chOff x="71828" y="165818"/>
            <a:chExt cx="5585276" cy="1062407"/>
          </a:xfrm>
        </p:grpSpPr>
        <p:sp>
          <p:nvSpPr>
            <p:cNvPr id="8" name="Rectangle 13">
              <a:extLst>
                <a:ext uri="{FF2B5EF4-FFF2-40B4-BE49-F238E27FC236}">
                  <a16:creationId xmlns:a16="http://schemas.microsoft.com/office/drawing/2014/main" id="{7355F9EF-F990-D491-39D7-2EA84CA6E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84" y="165818"/>
              <a:ext cx="5261220" cy="1062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137160" rIns="91440" bIns="45720" anchor="t" anchorCtr="0">
              <a:spAutoFit/>
            </a:bodyPr>
            <a:lstStyle/>
            <a:p>
              <a:r>
                <a:rPr lang="en" sz="2400" dirty="0">
                  <a:solidFill>
                    <a:srgbClr val="2283BA"/>
                  </a:solidFill>
                  <a:latin typeface="ITC Avant Garde Std XLt Cn" pitchFamily="34" charset="0"/>
                  <a:ea typeface="Open Sans"/>
                  <a:cs typeface="Open Sans"/>
                  <a:sym typeface="Open Sans"/>
                </a:rPr>
                <a:t>The Latino</a:t>
              </a:r>
            </a:p>
            <a:p>
              <a:pPr defTabSz="2286000">
                <a:lnSpc>
                  <a:spcPts val="3700"/>
                </a:lnSpc>
              </a:pPr>
              <a:r>
                <a:rPr lang="en-US" sz="4400" dirty="0">
                  <a:solidFill>
                    <a:srgbClr val="1B3864"/>
                  </a:solidFill>
                  <a:latin typeface="ITC Avant Garde Std XLt Cn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Bebas Neue" charset="0"/>
                </a:rPr>
                <a:t>Wealth Gap</a:t>
              </a:r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AF46197E-9825-A976-6B8E-F39F23A19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28" y="165818"/>
              <a:ext cx="453839" cy="529099"/>
            </a:xfrm>
            <a:prstGeom prst="rect">
              <a:avLst/>
            </a:prstGeom>
          </p:spPr>
        </p:pic>
      </p:grpSp>
      <p:sp>
        <p:nvSpPr>
          <p:cNvPr id="17" name="Google Shape;132;p17">
            <a:extLst>
              <a:ext uri="{FF2B5EF4-FFF2-40B4-BE49-F238E27FC236}">
                <a16:creationId xmlns:a16="http://schemas.microsoft.com/office/drawing/2014/main" id="{034F5122-524F-CA2D-84E3-4A9AF3DD8F70}"/>
              </a:ext>
            </a:extLst>
          </p:cNvPr>
          <p:cNvSpPr txBox="1"/>
          <p:nvPr/>
        </p:nvSpPr>
        <p:spPr>
          <a:xfrm>
            <a:off x="3326892" y="1374140"/>
            <a:ext cx="5538216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 b="1" dirty="0">
                <a:solidFill>
                  <a:srgbClr val="2283BA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Median Household Net Worth</a:t>
            </a:r>
            <a:endParaRPr sz="2400" b="1" dirty="0">
              <a:solidFill>
                <a:srgbClr val="2283BA"/>
              </a:solidFill>
              <a:latin typeface="ITC Avant Garde Std XLt Cn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18" name="Google Shape;130;p17">
            <a:extLst>
              <a:ext uri="{FF2B5EF4-FFF2-40B4-BE49-F238E27FC236}">
                <a16:creationId xmlns:a16="http://schemas.microsoft.com/office/drawing/2014/main" id="{47F9A057-DCCA-E534-9EB1-FEEE5DC00FF8}"/>
              </a:ext>
            </a:extLst>
          </p:cNvPr>
          <p:cNvSpPr/>
          <p:nvPr/>
        </p:nvSpPr>
        <p:spPr>
          <a:xfrm>
            <a:off x="2133300" y="2756932"/>
            <a:ext cx="7925400" cy="45719"/>
          </a:xfrm>
          <a:prstGeom prst="rect">
            <a:avLst/>
          </a:prstGeom>
          <a:solidFill>
            <a:srgbClr val="A2292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22" name="Google Shape;130;p17">
            <a:extLst>
              <a:ext uri="{FF2B5EF4-FFF2-40B4-BE49-F238E27FC236}">
                <a16:creationId xmlns:a16="http://schemas.microsoft.com/office/drawing/2014/main" id="{29D164FF-37D8-5825-FEE3-B2B14432F29F}"/>
              </a:ext>
            </a:extLst>
          </p:cNvPr>
          <p:cNvSpPr/>
          <p:nvPr/>
        </p:nvSpPr>
        <p:spPr>
          <a:xfrm rot="5400000">
            <a:off x="4003140" y="4534436"/>
            <a:ext cx="4140000" cy="45719"/>
          </a:xfrm>
          <a:prstGeom prst="rect">
            <a:avLst/>
          </a:prstGeom>
          <a:solidFill>
            <a:srgbClr val="A2292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24" name="Google Shape;132;p17">
            <a:extLst>
              <a:ext uri="{FF2B5EF4-FFF2-40B4-BE49-F238E27FC236}">
                <a16:creationId xmlns:a16="http://schemas.microsoft.com/office/drawing/2014/main" id="{A8AB2933-F14E-1BEC-A0BF-B6477096488C}"/>
              </a:ext>
            </a:extLst>
          </p:cNvPr>
          <p:cNvSpPr txBox="1"/>
          <p:nvPr/>
        </p:nvSpPr>
        <p:spPr>
          <a:xfrm>
            <a:off x="2133300" y="2234195"/>
            <a:ext cx="3962700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000" dirty="0">
                <a:solidFill>
                  <a:srgbClr val="E37026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With Durable Goods</a:t>
            </a:r>
            <a:endParaRPr sz="2000" dirty="0">
              <a:solidFill>
                <a:srgbClr val="E37026"/>
              </a:solidFill>
              <a:latin typeface="ITC Avant Garde Std XLt Cn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25" name="Google Shape;132;p17">
            <a:extLst>
              <a:ext uri="{FF2B5EF4-FFF2-40B4-BE49-F238E27FC236}">
                <a16:creationId xmlns:a16="http://schemas.microsoft.com/office/drawing/2014/main" id="{1F761FA3-A870-1533-A70D-F16A48B7D318}"/>
              </a:ext>
            </a:extLst>
          </p:cNvPr>
          <p:cNvSpPr txBox="1"/>
          <p:nvPr/>
        </p:nvSpPr>
        <p:spPr>
          <a:xfrm>
            <a:off x="6096000" y="2234195"/>
            <a:ext cx="3962700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000" dirty="0">
                <a:solidFill>
                  <a:srgbClr val="55AE5D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Without Durable Goods</a:t>
            </a:r>
            <a:endParaRPr sz="2000" dirty="0">
              <a:solidFill>
                <a:srgbClr val="55AE5D"/>
              </a:solidFill>
              <a:latin typeface="ITC Avant Garde Std XLt Cn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733C413B-4D2C-F774-DA5D-8D63EC09D1C1}"/>
              </a:ext>
            </a:extLst>
          </p:cNvPr>
          <p:cNvSpPr/>
          <p:nvPr/>
        </p:nvSpPr>
        <p:spPr>
          <a:xfrm>
            <a:off x="5279136" y="3067949"/>
            <a:ext cx="1633728" cy="536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Google Shape;132;p17">
            <a:extLst>
              <a:ext uri="{FF2B5EF4-FFF2-40B4-BE49-F238E27FC236}">
                <a16:creationId xmlns:a16="http://schemas.microsoft.com/office/drawing/2014/main" id="{312D3F72-0395-ACBF-1FA7-53AD6B9FC147}"/>
              </a:ext>
            </a:extLst>
          </p:cNvPr>
          <p:cNvSpPr txBox="1"/>
          <p:nvPr/>
        </p:nvSpPr>
        <p:spPr>
          <a:xfrm>
            <a:off x="5175779" y="3043573"/>
            <a:ext cx="1794722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b="1" dirty="0">
                <a:solidFill>
                  <a:srgbClr val="0F457A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Black</a:t>
            </a:r>
            <a:endParaRPr b="1" dirty="0">
              <a:solidFill>
                <a:srgbClr val="0F457A"/>
              </a:solidFill>
              <a:latin typeface="ITC Avant Garde Std XLt Cn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00D0D090-1354-5925-71F3-70B168027A9F}"/>
              </a:ext>
            </a:extLst>
          </p:cNvPr>
          <p:cNvSpPr/>
          <p:nvPr/>
        </p:nvSpPr>
        <p:spPr>
          <a:xfrm>
            <a:off x="5221499" y="4092180"/>
            <a:ext cx="1633728" cy="536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Google Shape;132;p17">
            <a:extLst>
              <a:ext uri="{FF2B5EF4-FFF2-40B4-BE49-F238E27FC236}">
                <a16:creationId xmlns:a16="http://schemas.microsoft.com/office/drawing/2014/main" id="{9959AE62-64D3-2F12-C1F9-1FAF32287866}"/>
              </a:ext>
            </a:extLst>
          </p:cNvPr>
          <p:cNvSpPr txBox="1"/>
          <p:nvPr/>
        </p:nvSpPr>
        <p:spPr>
          <a:xfrm>
            <a:off x="5118142" y="4067804"/>
            <a:ext cx="1794722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b="1" dirty="0">
                <a:solidFill>
                  <a:srgbClr val="0F457A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Latino</a:t>
            </a:r>
            <a:endParaRPr b="1" dirty="0">
              <a:solidFill>
                <a:srgbClr val="0F457A"/>
              </a:solidFill>
              <a:latin typeface="ITC Avant Garde Std XLt Cn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21307CA8-4240-2847-6A7A-699397E53595}"/>
              </a:ext>
            </a:extLst>
          </p:cNvPr>
          <p:cNvSpPr/>
          <p:nvPr/>
        </p:nvSpPr>
        <p:spPr>
          <a:xfrm>
            <a:off x="5279136" y="5118998"/>
            <a:ext cx="1633728" cy="536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Google Shape;132;p17">
            <a:extLst>
              <a:ext uri="{FF2B5EF4-FFF2-40B4-BE49-F238E27FC236}">
                <a16:creationId xmlns:a16="http://schemas.microsoft.com/office/drawing/2014/main" id="{32D9F784-F81A-938F-8160-37E1793B9A42}"/>
              </a:ext>
            </a:extLst>
          </p:cNvPr>
          <p:cNvSpPr txBox="1"/>
          <p:nvPr/>
        </p:nvSpPr>
        <p:spPr>
          <a:xfrm>
            <a:off x="5175779" y="5094622"/>
            <a:ext cx="1794722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b="1" dirty="0">
                <a:solidFill>
                  <a:srgbClr val="0F457A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White</a:t>
            </a:r>
            <a:endParaRPr b="1" dirty="0">
              <a:solidFill>
                <a:srgbClr val="0F457A"/>
              </a:solidFill>
              <a:latin typeface="ITC Avant Garde Std XLt Cn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33" name="Redondear rectángulo de esquina del mismo lado 32">
            <a:extLst>
              <a:ext uri="{FF2B5EF4-FFF2-40B4-BE49-F238E27FC236}">
                <a16:creationId xmlns:a16="http://schemas.microsoft.com/office/drawing/2014/main" id="{1B8B2525-4832-66FF-E43A-77A776D542C4}"/>
              </a:ext>
            </a:extLst>
          </p:cNvPr>
          <p:cNvSpPr/>
          <p:nvPr/>
        </p:nvSpPr>
        <p:spPr>
          <a:xfrm rot="16200000">
            <a:off x="5142856" y="3091456"/>
            <a:ext cx="202204" cy="453887"/>
          </a:xfrm>
          <a:prstGeom prst="round2SameRect">
            <a:avLst/>
          </a:prstGeom>
          <a:solidFill>
            <a:srgbClr val="0F45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dondear rectángulo de esquina del mismo lado 33">
            <a:extLst>
              <a:ext uri="{FF2B5EF4-FFF2-40B4-BE49-F238E27FC236}">
                <a16:creationId xmlns:a16="http://schemas.microsoft.com/office/drawing/2014/main" id="{86B4A6B3-2CD7-D576-DDA6-01824D8259A1}"/>
              </a:ext>
            </a:extLst>
          </p:cNvPr>
          <p:cNvSpPr/>
          <p:nvPr/>
        </p:nvSpPr>
        <p:spPr>
          <a:xfrm rot="16200000">
            <a:off x="5015053" y="4006638"/>
            <a:ext cx="206178" cy="705517"/>
          </a:xfrm>
          <a:prstGeom prst="round2SameRect">
            <a:avLst/>
          </a:prstGeom>
          <a:solidFill>
            <a:srgbClr val="0F45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dondear rectángulo de esquina del mismo lado 34">
            <a:extLst>
              <a:ext uri="{FF2B5EF4-FFF2-40B4-BE49-F238E27FC236}">
                <a16:creationId xmlns:a16="http://schemas.microsoft.com/office/drawing/2014/main" id="{3AF4F53B-DA90-C9D5-A2A0-9A4A36CE6D46}"/>
              </a:ext>
            </a:extLst>
          </p:cNvPr>
          <p:cNvSpPr/>
          <p:nvPr/>
        </p:nvSpPr>
        <p:spPr>
          <a:xfrm rot="5400000">
            <a:off x="6758347" y="3272951"/>
            <a:ext cx="222085" cy="110782"/>
          </a:xfrm>
          <a:prstGeom prst="round2SameRect">
            <a:avLst/>
          </a:prstGeom>
          <a:solidFill>
            <a:srgbClr val="0F45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dondear rectángulo de esquina del mismo lado 35">
            <a:extLst>
              <a:ext uri="{FF2B5EF4-FFF2-40B4-BE49-F238E27FC236}">
                <a16:creationId xmlns:a16="http://schemas.microsoft.com/office/drawing/2014/main" id="{934A954C-545E-F4DC-8D3B-41E7242DEEDE}"/>
              </a:ext>
            </a:extLst>
          </p:cNvPr>
          <p:cNvSpPr/>
          <p:nvPr/>
        </p:nvSpPr>
        <p:spPr>
          <a:xfrm rot="5400000">
            <a:off x="6784701" y="4297801"/>
            <a:ext cx="203182" cy="144584"/>
          </a:xfrm>
          <a:prstGeom prst="round2SameRect">
            <a:avLst/>
          </a:prstGeom>
          <a:solidFill>
            <a:srgbClr val="0F45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dondear rectángulo de esquina del mismo lado 36">
            <a:extLst>
              <a:ext uri="{FF2B5EF4-FFF2-40B4-BE49-F238E27FC236}">
                <a16:creationId xmlns:a16="http://schemas.microsoft.com/office/drawing/2014/main" id="{3F390909-A48B-B6D9-1A5F-89061837EB0C}"/>
              </a:ext>
            </a:extLst>
          </p:cNvPr>
          <p:cNvSpPr/>
          <p:nvPr/>
        </p:nvSpPr>
        <p:spPr>
          <a:xfrm rot="5400000">
            <a:off x="8673438" y="3424957"/>
            <a:ext cx="198103" cy="3916979"/>
          </a:xfrm>
          <a:prstGeom prst="round2SameRect">
            <a:avLst/>
          </a:prstGeom>
          <a:solidFill>
            <a:srgbClr val="0F45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Google Shape;132;p17">
            <a:extLst>
              <a:ext uri="{FF2B5EF4-FFF2-40B4-BE49-F238E27FC236}">
                <a16:creationId xmlns:a16="http://schemas.microsoft.com/office/drawing/2014/main" id="{F3342448-8C43-BA7B-13B3-4B9547616281}"/>
              </a:ext>
            </a:extLst>
          </p:cNvPr>
          <p:cNvSpPr txBox="1"/>
          <p:nvPr/>
        </p:nvSpPr>
        <p:spPr>
          <a:xfrm>
            <a:off x="2325498" y="4958316"/>
            <a:ext cx="1511808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-MX" sz="1400" b="1" dirty="0">
                <a:solidFill>
                  <a:srgbClr val="E37026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$134K</a:t>
            </a:r>
          </a:p>
        </p:txBody>
      </p:sp>
      <p:sp>
        <p:nvSpPr>
          <p:cNvPr id="41" name="Google Shape;132;p17">
            <a:extLst>
              <a:ext uri="{FF2B5EF4-FFF2-40B4-BE49-F238E27FC236}">
                <a16:creationId xmlns:a16="http://schemas.microsoft.com/office/drawing/2014/main" id="{D90B349A-4E3F-C0A5-978B-8359CB3F19A7}"/>
              </a:ext>
            </a:extLst>
          </p:cNvPr>
          <p:cNvSpPr txBox="1"/>
          <p:nvPr/>
        </p:nvSpPr>
        <p:spPr>
          <a:xfrm>
            <a:off x="8109429" y="4958316"/>
            <a:ext cx="1511808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-MX" sz="1400" b="1" dirty="0">
                <a:solidFill>
                  <a:srgbClr val="E37026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$116K</a:t>
            </a:r>
          </a:p>
        </p:txBody>
      </p:sp>
      <p:sp>
        <p:nvSpPr>
          <p:cNvPr id="44" name="Redondear rectángulo de esquina del mismo lado 43">
            <a:extLst>
              <a:ext uri="{FF2B5EF4-FFF2-40B4-BE49-F238E27FC236}">
                <a16:creationId xmlns:a16="http://schemas.microsoft.com/office/drawing/2014/main" id="{5DD8A888-E173-5273-1A65-A40D7D2F473D}"/>
              </a:ext>
            </a:extLst>
          </p:cNvPr>
          <p:cNvSpPr/>
          <p:nvPr/>
        </p:nvSpPr>
        <p:spPr>
          <a:xfrm rot="16200000">
            <a:off x="2980683" y="3016312"/>
            <a:ext cx="201438" cy="4779000"/>
          </a:xfrm>
          <a:prstGeom prst="round2SameRect">
            <a:avLst/>
          </a:prstGeom>
          <a:solidFill>
            <a:srgbClr val="0F45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Google Shape;132;p17">
            <a:extLst>
              <a:ext uri="{FF2B5EF4-FFF2-40B4-BE49-F238E27FC236}">
                <a16:creationId xmlns:a16="http://schemas.microsoft.com/office/drawing/2014/main" id="{F541AC91-EA03-3A92-1BA9-D3241C0C62AE}"/>
              </a:ext>
            </a:extLst>
          </p:cNvPr>
          <p:cNvSpPr txBox="1"/>
          <p:nvPr/>
        </p:nvSpPr>
        <p:spPr>
          <a:xfrm>
            <a:off x="4362093" y="3946549"/>
            <a:ext cx="1511808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-MX" sz="1400" b="1" dirty="0">
                <a:solidFill>
                  <a:srgbClr val="E37026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$14K</a:t>
            </a:r>
          </a:p>
        </p:txBody>
      </p:sp>
      <p:sp>
        <p:nvSpPr>
          <p:cNvPr id="43" name="Google Shape;132;p17">
            <a:extLst>
              <a:ext uri="{FF2B5EF4-FFF2-40B4-BE49-F238E27FC236}">
                <a16:creationId xmlns:a16="http://schemas.microsoft.com/office/drawing/2014/main" id="{E6DB3EAA-AA45-0D60-1CBB-02BF7B9AE45A}"/>
              </a:ext>
            </a:extLst>
          </p:cNvPr>
          <p:cNvSpPr txBox="1"/>
          <p:nvPr/>
        </p:nvSpPr>
        <p:spPr>
          <a:xfrm>
            <a:off x="6114563" y="3941746"/>
            <a:ext cx="1511808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-MX" sz="1400" b="1" dirty="0">
                <a:solidFill>
                  <a:srgbClr val="E37026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$2K</a:t>
            </a:r>
          </a:p>
        </p:txBody>
      </p:sp>
      <p:sp>
        <p:nvSpPr>
          <p:cNvPr id="38" name="Google Shape;132;p17">
            <a:extLst>
              <a:ext uri="{FF2B5EF4-FFF2-40B4-BE49-F238E27FC236}">
                <a16:creationId xmlns:a16="http://schemas.microsoft.com/office/drawing/2014/main" id="{808FAF07-B5DC-828E-547B-4F197A155287}"/>
              </a:ext>
            </a:extLst>
          </p:cNvPr>
          <p:cNvSpPr txBox="1"/>
          <p:nvPr/>
        </p:nvSpPr>
        <p:spPr>
          <a:xfrm>
            <a:off x="4486381" y="2853013"/>
            <a:ext cx="1511808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-MX" sz="1400" b="1" dirty="0">
                <a:solidFill>
                  <a:schemeClr val="accent2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$11K</a:t>
            </a:r>
          </a:p>
        </p:txBody>
      </p:sp>
      <p:sp>
        <p:nvSpPr>
          <p:cNvPr id="42" name="Google Shape;132;p17">
            <a:extLst>
              <a:ext uri="{FF2B5EF4-FFF2-40B4-BE49-F238E27FC236}">
                <a16:creationId xmlns:a16="http://schemas.microsoft.com/office/drawing/2014/main" id="{90EF097F-18FC-499F-41F7-2E17FC7E502F}"/>
              </a:ext>
            </a:extLst>
          </p:cNvPr>
          <p:cNvSpPr txBox="1"/>
          <p:nvPr/>
        </p:nvSpPr>
        <p:spPr>
          <a:xfrm>
            <a:off x="6099323" y="2853013"/>
            <a:ext cx="1511808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-MX" sz="1400" b="1" dirty="0">
                <a:solidFill>
                  <a:srgbClr val="E37026"/>
                </a:solidFill>
                <a:latin typeface="ITC Avant Garde Std XLt Cn" pitchFamily="34" charset="0"/>
                <a:ea typeface="Open Sans"/>
                <a:cs typeface="Open Sans"/>
                <a:sym typeface="Open Sans"/>
              </a:rPr>
              <a:t>$1.7K</a:t>
            </a:r>
          </a:p>
        </p:txBody>
      </p:sp>
    </p:spTree>
    <p:extLst>
      <p:ext uri="{BB962C8B-B14F-4D97-AF65-F5344CB8AC3E}">
        <p14:creationId xmlns:p14="http://schemas.microsoft.com/office/powerpoint/2010/main" val="20889992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1084</TotalTime>
  <Words>746</Words>
  <Application>Microsoft Macintosh PowerPoint</Application>
  <PresentationFormat>Widescreen</PresentationFormat>
  <Paragraphs>148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Gill Sans MT</vt:lpstr>
      <vt:lpstr>ITC Avant Garde Std XLt Cn</vt:lpstr>
      <vt:lpstr>Open Sans Light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Manolo Perdomo</dc:creator>
  <cp:lastModifiedBy>CFC MarComms</cp:lastModifiedBy>
  <cp:revision>58</cp:revision>
  <dcterms:created xsi:type="dcterms:W3CDTF">2022-11-22T23:19:28Z</dcterms:created>
  <dcterms:modified xsi:type="dcterms:W3CDTF">2023-01-09T15:21:47Z</dcterms:modified>
</cp:coreProperties>
</file>